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57" r:id="rId3"/>
    <p:sldId id="258" r:id="rId4"/>
    <p:sldId id="259" r:id="rId5"/>
    <p:sldId id="260" r:id="rId6"/>
    <p:sldId id="266" r:id="rId7"/>
    <p:sldId id="261" r:id="rId8"/>
    <p:sldId id="264" r:id="rId9"/>
    <p:sldId id="265" r:id="rId10"/>
    <p:sldId id="267" r:id="rId11"/>
    <p:sldId id="263" r:id="rId12"/>
    <p:sldId id="290" r:id="rId13"/>
    <p:sldId id="275" r:id="rId14"/>
    <p:sldId id="274" r:id="rId15"/>
    <p:sldId id="262" r:id="rId16"/>
    <p:sldId id="272" r:id="rId17"/>
    <p:sldId id="306" r:id="rId18"/>
    <p:sldId id="268" r:id="rId19"/>
    <p:sldId id="269" r:id="rId20"/>
    <p:sldId id="273" r:id="rId21"/>
    <p:sldId id="276" r:id="rId22"/>
    <p:sldId id="305" r:id="rId23"/>
    <p:sldId id="277" r:id="rId24"/>
    <p:sldId id="278" r:id="rId25"/>
    <p:sldId id="301" r:id="rId26"/>
    <p:sldId id="279" r:id="rId27"/>
    <p:sldId id="282" r:id="rId28"/>
    <p:sldId id="283" r:id="rId29"/>
    <p:sldId id="284" r:id="rId30"/>
    <p:sldId id="285" r:id="rId31"/>
    <p:sldId id="286" r:id="rId32"/>
    <p:sldId id="287" r:id="rId33"/>
    <p:sldId id="311" r:id="rId34"/>
    <p:sldId id="288" r:id="rId35"/>
    <p:sldId id="289" r:id="rId36"/>
    <p:sldId id="291" r:id="rId37"/>
    <p:sldId id="302" r:id="rId38"/>
    <p:sldId id="292" r:id="rId39"/>
    <p:sldId id="293" r:id="rId40"/>
    <p:sldId id="294" r:id="rId41"/>
    <p:sldId id="295" r:id="rId42"/>
    <p:sldId id="296" r:id="rId43"/>
    <p:sldId id="297" r:id="rId44"/>
    <p:sldId id="298" r:id="rId45"/>
    <p:sldId id="299" r:id="rId46"/>
    <p:sldId id="300" r:id="rId47"/>
    <p:sldId id="303" r:id="rId48"/>
    <p:sldId id="312" r:id="rId49"/>
    <p:sldId id="313" r:id="rId50"/>
    <p:sldId id="314" r:id="rId51"/>
    <p:sldId id="304" r:id="rId52"/>
    <p:sldId id="308" r:id="rId53"/>
    <p:sldId id="30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6" autoAdjust="0"/>
    <p:restoredTop sz="94671" autoAdjust="0"/>
  </p:normalViewPr>
  <p:slideViewPr>
    <p:cSldViewPr>
      <p:cViewPr>
        <p:scale>
          <a:sx n="82" d="100"/>
          <a:sy n="82" d="100"/>
        </p:scale>
        <p:origin x="-1014"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C23832-3F71-47B1-9E71-33DE54BFEEBB}" type="datetimeFigureOut">
              <a:rPr lang="en-US" smtClean="0"/>
              <a:pPr/>
              <a:t>8/11/2013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5FF6C2-0454-4977-BD9C-3048FF497F1E}" type="slidenum">
              <a:rPr lang="en-US" smtClean="0"/>
              <a:pPr/>
              <a:t>‹#›</a:t>
            </a:fld>
            <a:endParaRPr lang="en-US"/>
          </a:p>
        </p:txBody>
      </p:sp>
    </p:spTree>
    <p:extLst>
      <p:ext uri="{BB962C8B-B14F-4D97-AF65-F5344CB8AC3E}">
        <p14:creationId xmlns:p14="http://schemas.microsoft.com/office/powerpoint/2010/main" val="401596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Michelsdorf</a:t>
            </a:r>
            <a:r>
              <a:rPr lang="en-US" dirty="0" smtClean="0"/>
              <a:t> near </a:t>
            </a:r>
            <a:r>
              <a:rPr lang="en-US" dirty="0" err="1" smtClean="0"/>
              <a:t>Urszulin</a:t>
            </a:r>
            <a:r>
              <a:rPr lang="en-US" dirty="0" smtClean="0"/>
              <a:t>,</a:t>
            </a:r>
            <a:r>
              <a:rPr lang="en-US" baseline="0" dirty="0" smtClean="0"/>
              <a:t> </a:t>
            </a:r>
            <a:r>
              <a:rPr lang="en-US" baseline="0" dirty="0" err="1" smtClean="0"/>
              <a:t>Debowiec</a:t>
            </a:r>
            <a:r>
              <a:rPr lang="en-US" baseline="0" dirty="0" smtClean="0"/>
              <a:t>, </a:t>
            </a:r>
            <a:r>
              <a:rPr lang="en-US" baseline="0" dirty="0" err="1" smtClean="0"/>
              <a:t>Zalucze</a:t>
            </a:r>
            <a:r>
              <a:rPr lang="en-US" baseline="0" dirty="0" smtClean="0"/>
              <a:t>, </a:t>
            </a:r>
            <a:r>
              <a:rPr lang="en-US" baseline="0" dirty="0" err="1" smtClean="0"/>
              <a:t>Stefanow</a:t>
            </a:r>
            <a:r>
              <a:rPr lang="en-US" baseline="0" dirty="0" smtClean="0"/>
              <a:t>, </a:t>
            </a:r>
            <a:r>
              <a:rPr lang="en-US" baseline="0" dirty="0" err="1" smtClean="0"/>
              <a:t>Bogdanka</a:t>
            </a:r>
            <a:r>
              <a:rPr lang="en-US" baseline="0" dirty="0" smtClean="0"/>
              <a:t>, </a:t>
            </a:r>
            <a:r>
              <a:rPr lang="en-US" baseline="0" dirty="0" err="1" smtClean="0"/>
              <a:t>Cycow</a:t>
            </a:r>
            <a:r>
              <a:rPr lang="en-US" baseline="0" dirty="0" smtClean="0"/>
              <a:t>, </a:t>
            </a:r>
            <a:r>
              <a:rPr lang="en-US" baseline="0" dirty="0" err="1" smtClean="0"/>
              <a:t>Nadrybie</a:t>
            </a:r>
            <a:r>
              <a:rPr lang="en-US" baseline="0" dirty="0" smtClean="0"/>
              <a:t>, </a:t>
            </a:r>
            <a:r>
              <a:rPr lang="en-US" baseline="0" dirty="0" err="1" smtClean="0"/>
              <a:t>Rozplucie</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Domres</a:t>
            </a:r>
            <a:r>
              <a:rPr lang="en-US" baseline="0" dirty="0" smtClean="0"/>
              <a:t>/</a:t>
            </a:r>
            <a:r>
              <a:rPr lang="en-US" baseline="0" dirty="0" err="1" smtClean="0"/>
              <a:t>Lueck</a:t>
            </a:r>
            <a:r>
              <a:rPr lang="en-US" baseline="0" dirty="0" smtClean="0"/>
              <a:t> family to Oconto County, Wisconsin in 1898. </a:t>
            </a:r>
            <a:r>
              <a:rPr lang="en-US" baseline="0" dirty="0" err="1" smtClean="0"/>
              <a:t>Domres</a:t>
            </a:r>
            <a:r>
              <a:rPr lang="en-US" baseline="0" dirty="0" smtClean="0"/>
              <a:t>/</a:t>
            </a:r>
            <a:r>
              <a:rPr lang="en-US" baseline="0" dirty="0" err="1" smtClean="0"/>
              <a:t>Krentz</a:t>
            </a:r>
            <a:r>
              <a:rPr lang="en-US" baseline="0" dirty="0" smtClean="0"/>
              <a:t> to </a:t>
            </a:r>
            <a:r>
              <a:rPr lang="en-US" baseline="0" dirty="0" err="1" smtClean="0"/>
              <a:t>Mogilno</a:t>
            </a:r>
            <a:r>
              <a:rPr lang="en-US" baseline="0" dirty="0" smtClean="0"/>
              <a:t>, Poznan area ca1901/1909. </a:t>
            </a:r>
            <a:r>
              <a:rPr lang="en-US" dirty="0" err="1" smtClean="0"/>
              <a:t>Radke</a:t>
            </a:r>
            <a:r>
              <a:rPr lang="en-US" dirty="0" smtClean="0"/>
              <a:t>/</a:t>
            </a:r>
            <a:r>
              <a:rPr lang="en-US" dirty="0" err="1" smtClean="0"/>
              <a:t>Domres</a:t>
            </a:r>
            <a:r>
              <a:rPr lang="en-US" dirty="0" smtClean="0"/>
              <a:t> family to </a:t>
            </a:r>
            <a:r>
              <a:rPr lang="en-US" dirty="0" err="1" smtClean="0"/>
              <a:t>Mogilno</a:t>
            </a:r>
            <a:r>
              <a:rPr lang="en-US" dirty="0" smtClean="0"/>
              <a:t>, Poznan area ca1904/1909</a:t>
            </a:r>
            <a:r>
              <a:rPr lang="en-US" baseline="0" dirty="0" smtClean="0"/>
              <a:t> with other family following. </a:t>
            </a:r>
            <a:r>
              <a:rPr lang="en-US" dirty="0" smtClean="0"/>
              <a:t>Ludwig </a:t>
            </a:r>
            <a:r>
              <a:rPr lang="en-US" dirty="0" err="1" smtClean="0"/>
              <a:t>Domres</a:t>
            </a:r>
            <a:r>
              <a:rPr lang="en-US" dirty="0" smtClean="0"/>
              <a:t> to Latvia ca1915-1920;</a:t>
            </a:r>
            <a:r>
              <a:rPr lang="en-US" baseline="0" dirty="0" smtClean="0"/>
              <a:t> resettled in 1940. </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least 17 children (only 3 daughters); family story is that they had 24—with</a:t>
            </a:r>
            <a:r>
              <a:rPr lang="en-US" baseline="0" dirty="0" smtClean="0"/>
              <a:t> only one daughter who lived! ; EWZ supplementary information on </a:t>
            </a:r>
            <a:r>
              <a:rPr lang="en-US" baseline="0" dirty="0" err="1" smtClean="0"/>
              <a:t>Opa</a:t>
            </a:r>
            <a:r>
              <a:rPr lang="en-US" baseline="0" dirty="0" smtClean="0"/>
              <a:t> Gottfried </a:t>
            </a:r>
            <a:r>
              <a:rPr lang="en-US" baseline="0" dirty="0" err="1" smtClean="0"/>
              <a:t>Domres</a:t>
            </a:r>
            <a:r>
              <a:rPr lang="en-US" baseline="0" dirty="0" smtClean="0"/>
              <a:t> revealed he’d lived with this uncle from 1909-1911 [his father died in construction accident in 1901 and his mother died in 1907]; my mother was also born in this region in 1922 when he returned there with his family after the WWI Deportation years and needed to find work to support them between 1920-1923, then returning to the Lublin area.</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Cousin Patti </a:t>
            </a:r>
            <a:r>
              <a:rPr lang="en-US" dirty="0" err="1" smtClean="0"/>
              <a:t>Domres</a:t>
            </a:r>
            <a:r>
              <a:rPr lang="en-US" dirty="0" smtClean="0"/>
              <a:t> </a:t>
            </a:r>
            <a:r>
              <a:rPr lang="en-US" dirty="0" err="1" smtClean="0"/>
              <a:t>Horetski</a:t>
            </a:r>
            <a:r>
              <a:rPr lang="en-US" baseline="0" dirty="0" smtClean="0"/>
              <a:t> near Columbus, Ohio; tribal enclaves in Saginaw and Berrien counties, especially near Benton Harbor and Wolf Creek. They moved from the Posen area to Schleswig-Holstein by 1924 because her father was born there. So, did the entire family move then? But my grandfather returned to Lublin.</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Homesteading years; refugee years. Hines Creek, </a:t>
            </a:r>
            <a:r>
              <a:rPr lang="en-US" dirty="0" smtClean="0"/>
              <a:t>Alberta: </a:t>
            </a:r>
            <a:r>
              <a:rPr lang="en-US" dirty="0" err="1" smtClean="0"/>
              <a:t>Zabel</a:t>
            </a:r>
            <a:r>
              <a:rPr lang="en-US" dirty="0" smtClean="0"/>
              <a:t>/</a:t>
            </a:r>
            <a:r>
              <a:rPr lang="en-US" dirty="0" err="1" smtClean="0"/>
              <a:t>Hapke</a:t>
            </a:r>
            <a:r>
              <a:rPr lang="en-US" dirty="0" smtClean="0"/>
              <a:t> in 1929;</a:t>
            </a:r>
            <a:r>
              <a:rPr lang="en-US" baseline="0" dirty="0" smtClean="0"/>
              <a:t> </a:t>
            </a:r>
            <a:r>
              <a:rPr lang="en-US" dirty="0" err="1" smtClean="0"/>
              <a:t>Domres</a:t>
            </a:r>
            <a:r>
              <a:rPr lang="en-US" dirty="0" smtClean="0"/>
              <a:t> in 1950. Edmonton:</a:t>
            </a:r>
            <a:r>
              <a:rPr lang="en-US" baseline="0" dirty="0" smtClean="0"/>
              <a:t> </a:t>
            </a:r>
            <a:r>
              <a:rPr lang="en-US" baseline="0" dirty="0" err="1" smtClean="0"/>
              <a:t>Zabel</a:t>
            </a:r>
            <a:r>
              <a:rPr lang="en-US" baseline="0" dirty="0" smtClean="0"/>
              <a:t>, </a:t>
            </a:r>
            <a:r>
              <a:rPr lang="en-US" baseline="0" dirty="0" err="1" smtClean="0"/>
              <a:t>Klingbeil</a:t>
            </a:r>
            <a:r>
              <a:rPr lang="en-US" baseline="0" dirty="0" smtClean="0"/>
              <a:t> et al.</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families left Hines Creek to seek work other than</a:t>
            </a:r>
            <a:r>
              <a:rPr lang="en-US" baseline="0" dirty="0" smtClean="0"/>
              <a:t> homesteading. They settled as close as Edmonton or as far away as Vancouver or other Canadian cities.</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other members have</a:t>
            </a:r>
            <a:r>
              <a:rPr lang="en-US" baseline="0" dirty="0" smtClean="0"/>
              <a:t> similar migration history? Not necessarily blood relatives.</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Census Project: districts</a:t>
            </a:r>
            <a:r>
              <a:rPr lang="en-US" baseline="0" dirty="0" smtClean="0"/>
              <a:t> in Oconto County and specific wards in Milwaukee who had German immigrants from Russian Poland. So far, we have included 180 census pages, enumerating over 1,000 individuals from 1900 and 1910 census.</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Daughter Emilie</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 Marie Swanson</a:t>
            </a:r>
            <a:r>
              <a:rPr lang="en-US" baseline="0" dirty="0" smtClean="0"/>
              <a:t> at the 2010 convention; her husband is a descendent of Walter Freund and thus a </a:t>
            </a:r>
            <a:r>
              <a:rPr lang="en-US" baseline="0" dirty="0" err="1" smtClean="0"/>
              <a:t>Domres</a:t>
            </a:r>
            <a:r>
              <a:rPr lang="en-US" baseline="0" dirty="0" smtClean="0"/>
              <a:t> cousin; they live in Northwest Territories. Leo Freund was born in Poland, Theodore &amp; the others were born in Alberta, so they were part of the wave of immigration ca 1928.</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Gustav’s brother Adolf married Pauline </a:t>
            </a:r>
            <a:r>
              <a:rPr lang="en-US" dirty="0" err="1" smtClean="0"/>
              <a:t>Domres</a:t>
            </a:r>
            <a:r>
              <a:rPr lang="en-US" baseline="0" dirty="0" smtClean="0"/>
              <a:t> in Oconto County. Other SGGEE member surnames married to this family include </a:t>
            </a:r>
            <a:r>
              <a:rPr lang="en-US" baseline="0" dirty="0" err="1" smtClean="0"/>
              <a:t>Zelmer</a:t>
            </a:r>
            <a:r>
              <a:rPr lang="en-US" baseline="0" dirty="0" smtClean="0"/>
              <a:t> and </a:t>
            </a:r>
            <a:r>
              <a:rPr lang="en-US" baseline="0" dirty="0" err="1" smtClean="0"/>
              <a:t>Hauf</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Family</a:t>
            </a:r>
            <a:r>
              <a:rPr lang="en-US" baseline="0" dirty="0" smtClean="0"/>
              <a:t> related to the </a:t>
            </a:r>
            <a:r>
              <a:rPr lang="en-US" baseline="0" dirty="0" err="1" smtClean="0"/>
              <a:t>Domres</a:t>
            </a:r>
            <a:r>
              <a:rPr lang="en-US" baseline="0" dirty="0" smtClean="0"/>
              <a:t>/</a:t>
            </a:r>
            <a:r>
              <a:rPr lang="en-US" baseline="0" dirty="0" err="1" smtClean="0"/>
              <a:t>Fergin</a:t>
            </a:r>
            <a:r>
              <a:rPr lang="en-US" baseline="0" dirty="0" smtClean="0"/>
              <a:t> family in NWT and to the Friedrich and </a:t>
            </a:r>
            <a:r>
              <a:rPr lang="en-US" baseline="0" dirty="0" err="1" smtClean="0"/>
              <a:t>Domres</a:t>
            </a:r>
            <a:r>
              <a:rPr lang="en-US" baseline="0" dirty="0" smtClean="0"/>
              <a:t> families in Gillett.</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yet able to connect this family in the MPD who immigrate from</a:t>
            </a:r>
            <a:r>
              <a:rPr lang="en-US" baseline="0" dirty="0" smtClean="0"/>
              <a:t> </a:t>
            </a:r>
            <a:r>
              <a:rPr lang="en-US" baseline="0" dirty="0" err="1" smtClean="0"/>
              <a:t>Volhynia</a:t>
            </a:r>
            <a:r>
              <a:rPr lang="en-US" baseline="0" dirty="0" smtClean="0"/>
              <a:t> to ND </a:t>
            </a:r>
            <a:r>
              <a:rPr lang="en-US" dirty="0" smtClean="0"/>
              <a:t>to my </a:t>
            </a:r>
            <a:r>
              <a:rPr lang="en-US" dirty="0" err="1" smtClean="0"/>
              <a:t>Domres</a:t>
            </a:r>
            <a:r>
              <a:rPr lang="en-US" dirty="0" smtClean="0"/>
              <a:t> tribe but this can’t be coincidence! Johann Nickel’s eldest daughter marries my great-great-uncle, Christian </a:t>
            </a:r>
            <a:r>
              <a:rPr lang="en-US" dirty="0" err="1" smtClean="0"/>
              <a:t>Domres</a:t>
            </a:r>
            <a:r>
              <a:rPr lang="en-US" dirty="0" smtClean="0"/>
              <a:t>. And the Nickel family is prominent</a:t>
            </a:r>
            <a:r>
              <a:rPr lang="en-US" baseline="0" dirty="0" smtClean="0"/>
              <a:t> in the </a:t>
            </a:r>
            <a:r>
              <a:rPr lang="en-US" baseline="0" dirty="0" err="1" smtClean="0"/>
              <a:t>Glogowiec</a:t>
            </a:r>
            <a:r>
              <a:rPr lang="en-US" baseline="0" dirty="0" smtClean="0"/>
              <a:t> data, including an earlier Johann; my ancestor in Anna </a:t>
            </a:r>
            <a:r>
              <a:rPr lang="en-US" baseline="0" dirty="0" err="1" smtClean="0"/>
              <a:t>Rosine</a:t>
            </a:r>
            <a:r>
              <a:rPr lang="en-US" baseline="0" dirty="0" smtClean="0"/>
              <a:t> Nickel.</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for some examples!</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a look at the </a:t>
            </a:r>
            <a:r>
              <a:rPr lang="en-US" dirty="0" err="1" smtClean="0"/>
              <a:t>Kanopt</a:t>
            </a:r>
            <a:r>
              <a:rPr lang="en-US" dirty="0" smtClean="0"/>
              <a:t> family: what kind of a name is that! Pronounce</a:t>
            </a:r>
            <a:r>
              <a:rPr lang="en-US" baseline="0" dirty="0" smtClean="0"/>
              <a:t> it in German </a:t>
            </a:r>
            <a:r>
              <a:rPr lang="en-US" baseline="0" dirty="0" err="1" smtClean="0"/>
              <a:t>Knop</a:t>
            </a:r>
            <a:r>
              <a:rPr lang="en-US" baseline="0" dirty="0" smtClean="0"/>
              <a:t> or Knob. Notice the Rudolph and Johanna Arndt family are neighbors. All are Lutheran Germans from Russian Poland and came about 1904.</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Julius, </a:t>
            </a:r>
            <a:r>
              <a:rPr lang="en-US" dirty="0" err="1" smtClean="0"/>
              <a:t>Justina</a:t>
            </a:r>
            <a:r>
              <a:rPr lang="en-US" dirty="0" smtClean="0"/>
              <a:t>, Julia, Emilie, August, Martha and John</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Knew they arrived in 1929 &amp; thank</a:t>
            </a:r>
            <a:r>
              <a:rPr lang="en-US" baseline="0" dirty="0" smtClean="0"/>
              <a:t> Ted </a:t>
            </a:r>
            <a:r>
              <a:rPr lang="en-US" baseline="0" dirty="0" err="1" smtClean="0"/>
              <a:t>Belke</a:t>
            </a:r>
            <a:r>
              <a:rPr lang="en-US" baseline="0" dirty="0" smtClean="0"/>
              <a:t> for finding them. They lived in Hines Creek for some years, then moved to Edmonton where I visited them in 1955, 1960 and 1968. Who is August </a:t>
            </a:r>
            <a:r>
              <a:rPr lang="en-US" baseline="0" dirty="0" err="1" smtClean="0"/>
              <a:t>Milnikel</a:t>
            </a:r>
            <a:r>
              <a:rPr lang="en-US" baseline="0" dirty="0" smtClean="0"/>
              <a:t>? Back to Lublin Project database.</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Rudolf </a:t>
            </a:r>
            <a:r>
              <a:rPr lang="en-US" dirty="0" err="1" smtClean="0"/>
              <a:t>Zabel</a:t>
            </a:r>
            <a:r>
              <a:rPr lang="en-US" dirty="0" smtClean="0"/>
              <a:t> lived in </a:t>
            </a:r>
            <a:r>
              <a:rPr lang="en-US" dirty="0" err="1" smtClean="0"/>
              <a:t>Nowina</a:t>
            </a:r>
            <a:r>
              <a:rPr lang="en-US" dirty="0" smtClean="0"/>
              <a:t>;</a:t>
            </a:r>
            <a:r>
              <a:rPr lang="en-US" baseline="0" dirty="0" smtClean="0"/>
              <a:t> he was a cantor there. </a:t>
            </a:r>
            <a:r>
              <a:rPr lang="en-US" baseline="0" dirty="0" err="1" smtClean="0"/>
              <a:t>Mathilde</a:t>
            </a:r>
            <a:r>
              <a:rPr lang="en-US" baseline="0" dirty="0" smtClean="0"/>
              <a:t> </a:t>
            </a:r>
            <a:r>
              <a:rPr lang="en-US" baseline="0" dirty="0" err="1" smtClean="0"/>
              <a:t>Zabel</a:t>
            </a:r>
            <a:r>
              <a:rPr lang="en-US" baseline="0" dirty="0" smtClean="0"/>
              <a:t> must be his sister. All new information I wouldn’t have had if I hadn’t asked Ted to find his ship manifest.  Bill, could Wilhelm Kirsch be one of yours?  What other surprises can ship manifests hold?</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Schleck</a:t>
            </a:r>
            <a:r>
              <a:rPr lang="en-US" dirty="0" smtClean="0"/>
              <a:t> family is not just from Russian Poland and Wisconsin, but from Brazil!  And this helped</a:t>
            </a:r>
            <a:r>
              <a:rPr lang="en-US" baseline="0" dirty="0" smtClean="0"/>
              <a:t> answer a query to the SGGEE email list about this very family who came from the area around Lublin. They had first emigrated to Brazil, then came to Wisconsin.</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Ludwig</a:t>
            </a:r>
            <a:r>
              <a:rPr lang="en-US" baseline="0" dirty="0" smtClean="0"/>
              <a:t> </a:t>
            </a:r>
            <a:r>
              <a:rPr lang="en-US" baseline="0" dirty="0" err="1" smtClean="0"/>
              <a:t>Schlak</a:t>
            </a:r>
            <a:r>
              <a:rPr lang="en-US" baseline="0" dirty="0" smtClean="0"/>
              <a:t> married Ida </a:t>
            </a:r>
            <a:r>
              <a:rPr lang="en-US" baseline="0" dirty="0" err="1" smtClean="0"/>
              <a:t>Friederike</a:t>
            </a:r>
            <a:r>
              <a:rPr lang="en-US" baseline="0" dirty="0" smtClean="0"/>
              <a:t> Kessler; her brother is Friedrich Kessler. A search showed that an </a:t>
            </a:r>
            <a:r>
              <a:rPr lang="en-US" baseline="0" dirty="0" err="1" smtClean="0"/>
              <a:t>Ewald</a:t>
            </a:r>
            <a:r>
              <a:rPr lang="en-US" baseline="0" dirty="0" smtClean="0"/>
              <a:t> Lentz, born 1878 in Russia, arrived in 1899 and became a naturalized citizen on 24 Sep 1906; passenger manifest: arrived from </a:t>
            </a:r>
            <a:r>
              <a:rPr lang="en-US" baseline="0" dirty="0" err="1" smtClean="0"/>
              <a:t>Kobylki</a:t>
            </a:r>
            <a:r>
              <a:rPr lang="en-US" baseline="0" dirty="0" smtClean="0"/>
              <a:t> (aka </a:t>
            </a:r>
            <a:r>
              <a:rPr lang="en-US" baseline="0" dirty="0" err="1" smtClean="0"/>
              <a:t>Lanz</a:t>
            </a:r>
            <a:r>
              <a:rPr lang="en-US" baseline="0" dirty="0" smtClean="0"/>
              <a:t>) with a border crossing to Saskatchewan!</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Stefansdorf</a:t>
            </a:r>
            <a:r>
              <a:rPr lang="en-US" dirty="0" smtClean="0"/>
              <a:t>,</a:t>
            </a:r>
            <a:r>
              <a:rPr lang="en-US" baseline="0" dirty="0" smtClean="0"/>
              <a:t> Germany = </a:t>
            </a:r>
            <a:r>
              <a:rPr lang="en-US" baseline="0" dirty="0" err="1" smtClean="0"/>
              <a:t>Stefanow</a:t>
            </a:r>
            <a:r>
              <a:rPr lang="en-US" baseline="0" dirty="0" smtClean="0"/>
              <a:t> in Poland; sister Emilie </a:t>
            </a:r>
            <a:r>
              <a:rPr lang="en-US" baseline="0" dirty="0" err="1" smtClean="0"/>
              <a:t>Domres</a:t>
            </a:r>
            <a:r>
              <a:rPr lang="en-US" baseline="0" dirty="0" smtClean="0"/>
              <a:t> </a:t>
            </a:r>
            <a:r>
              <a:rPr lang="en-US" baseline="0" dirty="0" err="1" smtClean="0"/>
              <a:t>Fergin</a:t>
            </a:r>
            <a:r>
              <a:rPr lang="en-US" baseline="0" dirty="0" smtClean="0"/>
              <a:t> was living in Poland and died there.</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Gottlieb Martin</a:t>
            </a:r>
            <a:r>
              <a:rPr lang="en-US" baseline="0" dirty="0" smtClean="0"/>
              <a:t> m. </a:t>
            </a:r>
            <a:r>
              <a:rPr lang="en-US" baseline="0" dirty="0" err="1" smtClean="0"/>
              <a:t>Mathilde</a:t>
            </a:r>
            <a:r>
              <a:rPr lang="en-US" baseline="0" dirty="0" smtClean="0"/>
              <a:t> </a:t>
            </a:r>
            <a:r>
              <a:rPr lang="en-US" baseline="0" dirty="0" err="1" smtClean="0"/>
              <a:t>Zellmer</a:t>
            </a:r>
            <a:r>
              <a:rPr lang="en-US" baseline="0" dirty="0" smtClean="0"/>
              <a:t> in 1910; same </a:t>
            </a:r>
            <a:r>
              <a:rPr lang="en-US" baseline="0" dirty="0" err="1" smtClean="0"/>
              <a:t>Zellmer</a:t>
            </a:r>
            <a:r>
              <a:rPr lang="en-US" baseline="0" dirty="0" smtClean="0"/>
              <a:t> family connected to </a:t>
            </a:r>
            <a:r>
              <a:rPr lang="en-US" baseline="0" dirty="0" err="1" smtClean="0"/>
              <a:t>Domres</a:t>
            </a:r>
            <a:r>
              <a:rPr lang="en-US" baseline="0" dirty="0" smtClean="0"/>
              <a:t>, </a:t>
            </a:r>
            <a:r>
              <a:rPr lang="en-US" baseline="0" dirty="0" err="1" smtClean="0"/>
              <a:t>Fergin</a:t>
            </a:r>
            <a:r>
              <a:rPr lang="en-US" baseline="0" dirty="0" smtClean="0"/>
              <a:t>, Friedrich families</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Emigration, Deportation in WWI, return emigration, </a:t>
            </a:r>
            <a:r>
              <a:rPr lang="en-US" sz="1200" kern="1200" dirty="0" err="1" smtClean="0">
                <a:solidFill>
                  <a:schemeClr val="tx1"/>
                </a:solidFill>
                <a:latin typeface="+mn-lt"/>
                <a:ea typeface="+mn-ea"/>
                <a:cs typeface="+mn-cs"/>
              </a:rPr>
              <a:t>Umsiedlung</a:t>
            </a:r>
            <a:r>
              <a:rPr lang="en-US" sz="1200" kern="1200" dirty="0" smtClean="0">
                <a:solidFill>
                  <a:schemeClr val="tx1"/>
                </a:solidFill>
                <a:latin typeface="+mn-lt"/>
                <a:ea typeface="+mn-ea"/>
                <a:cs typeface="+mn-cs"/>
              </a:rPr>
              <a:t> in WWII, </a:t>
            </a:r>
            <a:r>
              <a:rPr lang="en-US" sz="1200" kern="1200" dirty="0" err="1" smtClean="0">
                <a:solidFill>
                  <a:schemeClr val="tx1"/>
                </a:solidFill>
                <a:latin typeface="+mn-lt"/>
                <a:ea typeface="+mn-ea"/>
                <a:cs typeface="+mn-cs"/>
              </a:rPr>
              <a:t>Flucht</a:t>
            </a:r>
            <a:r>
              <a:rPr lang="en-US" sz="1200" kern="1200" dirty="0" smtClean="0">
                <a:solidFill>
                  <a:schemeClr val="tx1"/>
                </a:solidFill>
                <a:latin typeface="+mn-lt"/>
                <a:ea typeface="+mn-ea"/>
                <a:cs typeface="+mn-cs"/>
              </a:rPr>
              <a:t>, Emigration, Reunification </a:t>
            </a:r>
          </a:p>
          <a:p>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Married</a:t>
            </a:r>
            <a:r>
              <a:rPr lang="en-US" baseline="0" dirty="0" smtClean="0"/>
              <a:t> in 1911, so wouldn’t be in the census until 1920.</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Wilhelm born July 1875</a:t>
            </a:r>
            <a:r>
              <a:rPr lang="en-US" baseline="0" dirty="0" smtClean="0"/>
              <a:t> and he has a brother Gottlieb born 1892. Marriage record for Wilhelm &amp; Rose gives their parents’ names.</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Rode siblings in US: </a:t>
            </a:r>
            <a:r>
              <a:rPr lang="en-US" dirty="0" err="1" smtClean="0"/>
              <a:t>Ottilie</a:t>
            </a:r>
            <a:r>
              <a:rPr lang="en-US" dirty="0" smtClean="0"/>
              <a:t>, August, Olga, </a:t>
            </a:r>
            <a:r>
              <a:rPr lang="en-US" dirty="0" err="1" smtClean="0"/>
              <a:t>Rosamunde</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Domers</a:t>
            </a:r>
            <a:r>
              <a:rPr lang="en-US" dirty="0" smtClean="0"/>
              <a:t> error was perpetuated by the census</a:t>
            </a:r>
            <a:r>
              <a:rPr lang="en-US" baseline="0" dirty="0" smtClean="0"/>
              <a:t> indexer in 1940; they knew </a:t>
            </a:r>
            <a:r>
              <a:rPr lang="en-US" baseline="0" dirty="0" err="1" smtClean="0"/>
              <a:t>Albertina</a:t>
            </a:r>
            <a:r>
              <a:rPr lang="en-US" baseline="0" dirty="0" smtClean="0"/>
              <a:t> was Adolph’s wife and spelled her name the same way in the index even though it was correctly written in the record. Notice spellings of names with a literal German pronunciation.</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WWII era document with German pedigree: column one with hints from column two</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Attending August Henning’s funeral: </a:t>
            </a:r>
            <a:r>
              <a:rPr lang="en-US" sz="1200" kern="1200" dirty="0" err="1" smtClean="0">
                <a:solidFill>
                  <a:schemeClr val="tx1"/>
                </a:solidFill>
                <a:latin typeface="+mn-lt"/>
                <a:ea typeface="+mn-ea"/>
                <a:cs typeface="+mn-cs"/>
              </a:rPr>
              <a:t>Tucholke</a:t>
            </a:r>
            <a:r>
              <a:rPr lang="en-US" sz="1200" kern="1200" dirty="0" smtClean="0">
                <a:solidFill>
                  <a:schemeClr val="tx1"/>
                </a:solidFill>
                <a:latin typeface="+mn-lt"/>
                <a:ea typeface="+mn-ea"/>
                <a:cs typeface="+mn-cs"/>
              </a:rPr>
              <a:t>, Neumann, </a:t>
            </a:r>
            <a:r>
              <a:rPr lang="en-US" sz="1200" kern="1200" dirty="0" err="1" smtClean="0">
                <a:solidFill>
                  <a:schemeClr val="tx1"/>
                </a:solidFill>
                <a:latin typeface="+mn-lt"/>
                <a:ea typeface="+mn-ea"/>
                <a:cs typeface="+mn-cs"/>
              </a:rPr>
              <a:t>Glor</a:t>
            </a:r>
            <a:r>
              <a:rPr lang="en-US" sz="1200" kern="1200" dirty="0" smtClean="0">
                <a:solidFill>
                  <a:schemeClr val="tx1"/>
                </a:solidFill>
                <a:latin typeface="+mn-lt"/>
                <a:ea typeface="+mn-ea"/>
                <a:cs typeface="+mn-cs"/>
              </a:rPr>
              <a:t>, Eckert, Henning, Steinke, Kirsch, </a:t>
            </a:r>
            <a:r>
              <a:rPr lang="en-US" sz="1200" kern="1200" dirty="0" err="1" smtClean="0">
                <a:solidFill>
                  <a:schemeClr val="tx1"/>
                </a:solidFill>
                <a:latin typeface="+mn-lt"/>
                <a:ea typeface="+mn-ea"/>
                <a:cs typeface="+mn-cs"/>
              </a:rPr>
              <a:t>Zellmer</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53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5FF6C2-0454-4977-BD9C-3048FF497F1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Marriages in 1874 and 1875 for</a:t>
            </a:r>
            <a:r>
              <a:rPr lang="en-US" baseline="0" dirty="0" smtClean="0"/>
              <a:t> Johann </a:t>
            </a:r>
            <a:r>
              <a:rPr lang="en-US" baseline="0" dirty="0" err="1" smtClean="0"/>
              <a:t>Domres</a:t>
            </a:r>
            <a:r>
              <a:rPr lang="en-US" baseline="0" dirty="0" smtClean="0"/>
              <a:t> (2</a:t>
            </a:r>
            <a:r>
              <a:rPr lang="en-US" baseline="30000" dirty="0" smtClean="0"/>
              <a:t>nd</a:t>
            </a:r>
            <a:r>
              <a:rPr lang="en-US" baseline="0" dirty="0" smtClean="0"/>
              <a:t> marriage) and Anna </a:t>
            </a:r>
            <a:r>
              <a:rPr lang="en-US" baseline="0" dirty="0" err="1" smtClean="0"/>
              <a:t>Luise</a:t>
            </a:r>
            <a:r>
              <a:rPr lang="en-US" baseline="0" dirty="0" smtClean="0"/>
              <a:t> </a:t>
            </a:r>
            <a:r>
              <a:rPr lang="en-US" baseline="0" dirty="0" err="1" smtClean="0"/>
              <a:t>Domres</a:t>
            </a:r>
            <a:r>
              <a:rPr lang="en-US" baseline="0" dirty="0" smtClean="0"/>
              <a:t> pointed to </a:t>
            </a:r>
            <a:r>
              <a:rPr lang="en-US" baseline="0" dirty="0" err="1" smtClean="0"/>
              <a:t>Glogowiec</a:t>
            </a:r>
            <a:r>
              <a:rPr lang="en-US" baseline="0" dirty="0" smtClean="0"/>
              <a:t> and linked </a:t>
            </a:r>
            <a:r>
              <a:rPr lang="en-US" baseline="0" dirty="0" err="1" smtClean="0"/>
              <a:t>Sandor</a:t>
            </a:r>
            <a:r>
              <a:rPr lang="en-US" baseline="0" dirty="0" smtClean="0"/>
              <a:t> Krause as my 4</a:t>
            </a:r>
            <a:r>
              <a:rPr lang="en-US" baseline="30000" dirty="0" smtClean="0"/>
              <a:t>th</a:t>
            </a:r>
            <a:r>
              <a:rPr lang="en-US" baseline="0" dirty="0" smtClean="0"/>
              <a:t> cousin once removed. Film from Stare </a:t>
            </a:r>
            <a:r>
              <a:rPr lang="en-US" baseline="0" dirty="0" err="1" smtClean="0"/>
              <a:t>Skoszewy</a:t>
            </a:r>
            <a:r>
              <a:rPr lang="en-US" baseline="0" dirty="0" smtClean="0"/>
              <a:t> Catholic church before 1830 when </a:t>
            </a:r>
            <a:r>
              <a:rPr lang="en-US" baseline="0" dirty="0" err="1" smtClean="0"/>
              <a:t>Brzeziny</a:t>
            </a:r>
            <a:r>
              <a:rPr lang="en-US" baseline="0" dirty="0" smtClean="0"/>
              <a:t> Lutheran began; no known records for </a:t>
            </a:r>
            <a:r>
              <a:rPr lang="en-US" baseline="0" dirty="0" err="1" smtClean="0"/>
              <a:t>Brzeziny</a:t>
            </a:r>
            <a:r>
              <a:rPr lang="en-US" baseline="0" dirty="0" smtClean="0"/>
              <a:t> at this time: </a:t>
            </a:r>
            <a:r>
              <a:rPr lang="en-US" baseline="0" dirty="0" err="1" smtClean="0"/>
              <a:t>Domres</a:t>
            </a:r>
            <a:r>
              <a:rPr lang="en-US" baseline="0" dirty="0" smtClean="0"/>
              <a:t> gap from 1830- Lublin records ca1862. Collaborated on Latin and Polish records!</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Found more than </a:t>
            </a:r>
            <a:r>
              <a:rPr lang="en-US" dirty="0" err="1" smtClean="0"/>
              <a:t>Domres</a:t>
            </a:r>
            <a:r>
              <a:rPr lang="en-US" dirty="0" smtClean="0"/>
              <a:t>!  Records</a:t>
            </a:r>
            <a:r>
              <a:rPr lang="en-US" baseline="0" dirty="0" smtClean="0"/>
              <a:t> were in Polish and Latin including “translations” of names into those languages. In </a:t>
            </a:r>
            <a:r>
              <a:rPr lang="en-US" baseline="0" dirty="0" err="1" smtClean="0"/>
              <a:t>Glogowiec</a:t>
            </a:r>
            <a:r>
              <a:rPr lang="en-US" baseline="0" dirty="0" smtClean="0"/>
              <a:t> from before 1800!</a:t>
            </a:r>
            <a:endParaRPr lang="en-US" dirty="0"/>
          </a:p>
        </p:txBody>
      </p:sp>
      <p:sp>
        <p:nvSpPr>
          <p:cNvPr id="4" name="Slide Number Placeholder 3"/>
          <p:cNvSpPr>
            <a:spLocks noGrp="1"/>
          </p:cNvSpPr>
          <p:nvPr>
            <p:ph type="sldNum" sz="quarter" idx="10"/>
          </p:nvPr>
        </p:nvSpPr>
        <p:spPr/>
        <p:txBody>
          <a:bodyPr/>
          <a:lstStyle/>
          <a:p>
            <a:fld id="{4D5FF6C2-0454-4977-BD9C-3048FF497F1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5A822E8-81BB-4561-AA47-26CD95D9723A}" type="datetimeFigureOut">
              <a:rPr lang="en-US" smtClean="0"/>
              <a:pPr/>
              <a:t>8/11/2013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A822E8-81BB-4561-AA47-26CD95D9723A}" type="datetimeFigureOut">
              <a:rPr lang="en-US" smtClean="0"/>
              <a:pPr/>
              <a:t>8/11/2013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A822E8-81BB-4561-AA47-26CD95D9723A}" type="datetimeFigureOut">
              <a:rPr lang="en-US" smtClean="0"/>
              <a:pPr/>
              <a:t>8/11/2013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A822E8-81BB-4561-AA47-26CD95D9723A}" type="datetimeFigureOut">
              <a:rPr lang="en-US" smtClean="0"/>
              <a:pPr/>
              <a:t>8/11/2013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5A822E8-81BB-4561-AA47-26CD95D9723A}" type="datetimeFigureOut">
              <a:rPr lang="en-US" smtClean="0"/>
              <a:pPr/>
              <a:t>8/11/2013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5A822E8-81BB-4561-AA47-26CD95D9723A}" type="datetimeFigureOut">
              <a:rPr lang="en-US" smtClean="0"/>
              <a:pPr/>
              <a:t>8/11/2013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5A822E8-81BB-4561-AA47-26CD95D9723A}" type="datetimeFigureOut">
              <a:rPr lang="en-US" smtClean="0"/>
              <a:pPr/>
              <a:t>8/11/2013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5A822E8-81BB-4561-AA47-26CD95D9723A}" type="datetimeFigureOut">
              <a:rPr lang="en-US" smtClean="0"/>
              <a:pPr/>
              <a:t>8/11/2013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822E8-81BB-4561-AA47-26CD95D9723A}" type="datetimeFigureOut">
              <a:rPr lang="en-US" smtClean="0"/>
              <a:pPr/>
              <a:t>8/11/2013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5A822E8-81BB-4561-AA47-26CD95D9723A}" type="datetimeFigureOut">
              <a:rPr lang="en-US" smtClean="0"/>
              <a:pPr/>
              <a:t>8/11/2013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92911-1DCE-4324-A869-3FE0BC3241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5A822E8-81BB-4561-AA47-26CD95D9723A}" type="datetimeFigureOut">
              <a:rPr lang="en-US" smtClean="0"/>
              <a:pPr/>
              <a:t>8/11/2013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D7592911-1DCE-4324-A869-3FE0BC32413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5A822E8-81BB-4561-AA47-26CD95D9723A}" type="datetimeFigureOut">
              <a:rPr lang="en-US" smtClean="0"/>
              <a:pPr/>
              <a:t>8/11/2013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7592911-1DCE-4324-A869-3FE0BC32413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1600200"/>
          </a:xfrm>
        </p:spPr>
        <p:txBody>
          <a:bodyPr/>
          <a:lstStyle/>
          <a:p>
            <a:pPr algn="ctr"/>
            <a:r>
              <a:rPr lang="en-US" sz="6000" dirty="0" smtClean="0"/>
              <a:t>Tracking the Tribe</a:t>
            </a:r>
            <a:endParaRPr lang="en-US" sz="6000" dirty="0"/>
          </a:p>
        </p:txBody>
      </p:sp>
      <p:sp>
        <p:nvSpPr>
          <p:cNvPr id="3" name="Subtitle 2"/>
          <p:cNvSpPr>
            <a:spLocks noGrp="1"/>
          </p:cNvSpPr>
          <p:nvPr>
            <p:ph type="subTitle" idx="1"/>
          </p:nvPr>
        </p:nvSpPr>
        <p:spPr>
          <a:xfrm>
            <a:off x="533400" y="2590800"/>
            <a:ext cx="7854696" cy="3505200"/>
          </a:xfrm>
        </p:spPr>
        <p:txBody>
          <a:bodyPr>
            <a:normAutofit fontScale="92500" lnSpcReduction="20000"/>
          </a:bodyPr>
          <a:lstStyle/>
          <a:p>
            <a:endParaRPr lang="en-US" dirty="0" smtClean="0"/>
          </a:p>
          <a:p>
            <a:pPr algn="ctr"/>
            <a:r>
              <a:rPr lang="en-US" sz="3200" dirty="0" smtClean="0"/>
              <a:t>How do you get around a wall </a:t>
            </a:r>
          </a:p>
          <a:p>
            <a:pPr algn="ctr"/>
            <a:r>
              <a:rPr lang="en-US" sz="3200" dirty="0" smtClean="0"/>
              <a:t>when you can’t find the door?</a:t>
            </a:r>
          </a:p>
          <a:p>
            <a:endParaRPr lang="en-US" dirty="0" smtClean="0"/>
          </a:p>
          <a:p>
            <a:endParaRPr lang="en-US" dirty="0" smtClean="0"/>
          </a:p>
          <a:p>
            <a:r>
              <a:rPr lang="en-US" dirty="0" smtClean="0"/>
              <a:t>By Sigrid Pohl Perry</a:t>
            </a:r>
          </a:p>
          <a:p>
            <a:r>
              <a:rPr lang="en-US" dirty="0" smtClean="0"/>
              <a:t>perry1121@aol.com</a:t>
            </a:r>
          </a:p>
          <a:p>
            <a:r>
              <a:rPr lang="en-US" dirty="0" smtClean="0"/>
              <a:t>S.G.G.E.E.</a:t>
            </a:r>
          </a:p>
          <a:p>
            <a:r>
              <a:rPr lang="en-US" dirty="0" smtClean="0"/>
              <a:t>11 August 2013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igrid\Desktop\Tribe\maps\Leczna.JPG"/>
          <p:cNvPicPr>
            <a:picLocks noChangeAspect="1" noChangeArrowheads="1"/>
          </p:cNvPicPr>
          <p:nvPr/>
        </p:nvPicPr>
        <p:blipFill>
          <a:blip r:embed="rId3" cstate="print"/>
          <a:srcRect/>
          <a:stretch>
            <a:fillRect/>
          </a:stretch>
        </p:blipFill>
        <p:spPr bwMode="auto">
          <a:xfrm>
            <a:off x="-2286000" y="-752475"/>
            <a:ext cx="13716000" cy="83629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a:bodyPr>
          <a:lstStyle/>
          <a:p>
            <a:r>
              <a:rPr lang="en-US" dirty="0" smtClean="0"/>
              <a:t> Leaving Russian Poland</a:t>
            </a:r>
            <a:endParaRPr lang="en-US" dirty="0"/>
          </a:p>
        </p:txBody>
      </p:sp>
      <p:pic>
        <p:nvPicPr>
          <p:cNvPr id="5122" name="Picture 2" descr="C:\Users\sigrid\Desktop\Tribe\maps\Stefanow map.JPG"/>
          <p:cNvPicPr>
            <a:picLocks noGrp="1" noChangeAspect="1" noChangeArrowheads="1"/>
          </p:cNvPicPr>
          <p:nvPr>
            <p:ph idx="1"/>
          </p:nvPr>
        </p:nvPicPr>
        <p:blipFill>
          <a:blip r:embed="rId3" cstate="print"/>
          <a:srcRect/>
          <a:stretch>
            <a:fillRect/>
          </a:stretch>
        </p:blipFill>
        <p:spPr bwMode="auto">
          <a:xfrm>
            <a:off x="685800" y="1295400"/>
            <a:ext cx="7467600" cy="5334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p>
            <a:pPr algn="ctr"/>
            <a:r>
              <a:rPr lang="en-US" sz="4000" dirty="0" smtClean="0"/>
              <a:t>SGGEE Emigrants in the MPD</a:t>
            </a:r>
            <a:endParaRPr lang="en-US" sz="4000" dirty="0"/>
          </a:p>
        </p:txBody>
      </p:sp>
      <p:graphicFrame>
        <p:nvGraphicFramePr>
          <p:cNvPr id="4" name="Content Placeholder 3"/>
          <p:cNvGraphicFramePr>
            <a:graphicFrameLocks noGrp="1"/>
          </p:cNvGraphicFramePr>
          <p:nvPr>
            <p:ph idx="1"/>
          </p:nvPr>
        </p:nvGraphicFramePr>
        <p:xfrm>
          <a:off x="838200" y="1295400"/>
          <a:ext cx="6934200" cy="5257800"/>
        </p:xfrm>
        <a:graphic>
          <a:graphicData uri="http://schemas.openxmlformats.org/drawingml/2006/table">
            <a:tbl>
              <a:tblPr firstRow="1" bandRow="1">
                <a:tableStyleId>{F5AB1C69-6EDB-4FF4-983F-18BD219EF322}</a:tableStyleId>
              </a:tblPr>
              <a:tblGrid>
                <a:gridCol w="2311400"/>
                <a:gridCol w="2311400"/>
                <a:gridCol w="2311400"/>
              </a:tblGrid>
              <a:tr h="338546">
                <a:tc>
                  <a:txBody>
                    <a:bodyPr/>
                    <a:lstStyle/>
                    <a:p>
                      <a:pPr marL="0" marR="0">
                        <a:lnSpc>
                          <a:spcPct val="115000"/>
                        </a:lnSpc>
                        <a:spcBef>
                          <a:spcPts val="0"/>
                        </a:spcBef>
                        <a:spcAft>
                          <a:spcPts val="0"/>
                        </a:spcAft>
                      </a:pPr>
                      <a:r>
                        <a:rPr lang="en-US" sz="2000" dirty="0">
                          <a:latin typeface="Calibri"/>
                          <a:ea typeface="Calibri"/>
                          <a:cs typeface="Times New Roman"/>
                        </a:rPr>
                        <a:t>Deaths  </a:t>
                      </a:r>
                    </a:p>
                  </a:txBody>
                  <a:tcPr marL="68580" marR="68580" marT="0" marB="0"/>
                </a:tc>
                <a:tc>
                  <a:txBody>
                    <a:bodyPr/>
                    <a:lstStyle/>
                    <a:p>
                      <a:pPr marL="0" marR="0">
                        <a:lnSpc>
                          <a:spcPct val="115000"/>
                        </a:lnSpc>
                        <a:spcBef>
                          <a:spcPts val="0"/>
                        </a:spcBef>
                        <a:spcAft>
                          <a:spcPts val="0"/>
                        </a:spcAft>
                      </a:pPr>
                      <a:r>
                        <a:rPr lang="en-US" sz="2000">
                          <a:latin typeface="Calibri"/>
                          <a:ea typeface="Calibri"/>
                          <a:cs typeface="Times New Roman"/>
                        </a:rPr>
                        <a:t>Poland births</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Ukraine </a:t>
                      </a:r>
                      <a:r>
                        <a:rPr lang="en-US" sz="2000" dirty="0">
                          <a:latin typeface="Calibri"/>
                          <a:ea typeface="Calibri"/>
                          <a:cs typeface="Times New Roman"/>
                        </a:rPr>
                        <a:t>births</a:t>
                      </a:r>
                    </a:p>
                  </a:txBody>
                  <a:tcPr marL="68580" marR="68580" marT="0" marB="0"/>
                </a:tc>
              </a:tr>
              <a:tr h="338546">
                <a:tc>
                  <a:txBody>
                    <a:bodyPr/>
                    <a:lstStyle/>
                    <a:p>
                      <a:pPr marL="0" marR="0">
                        <a:lnSpc>
                          <a:spcPct val="115000"/>
                        </a:lnSpc>
                        <a:spcBef>
                          <a:spcPts val="0"/>
                        </a:spcBef>
                        <a:spcAft>
                          <a:spcPts val="0"/>
                        </a:spcAft>
                      </a:pPr>
                      <a:r>
                        <a:rPr lang="en-US" sz="2000">
                          <a:latin typeface="Calibri"/>
                          <a:ea typeface="Calibri"/>
                          <a:cs typeface="Times New Roman"/>
                        </a:rPr>
                        <a:t>Wisconsin</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184</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latin typeface="Calibri"/>
                          <a:ea typeface="Calibri"/>
                          <a:cs typeface="Times New Roman"/>
                        </a:rPr>
                        <a:t>139</a:t>
                      </a:r>
                    </a:p>
                  </a:txBody>
                  <a:tcPr marL="68580" marR="68580" marT="0" marB="0"/>
                </a:tc>
              </a:tr>
              <a:tr h="338546">
                <a:tc>
                  <a:txBody>
                    <a:bodyPr/>
                    <a:lstStyle/>
                    <a:p>
                      <a:pPr marL="0" marR="0">
                        <a:lnSpc>
                          <a:spcPct val="115000"/>
                        </a:lnSpc>
                        <a:spcBef>
                          <a:spcPts val="0"/>
                        </a:spcBef>
                        <a:spcAft>
                          <a:spcPts val="0"/>
                        </a:spcAft>
                      </a:pPr>
                      <a:r>
                        <a:rPr lang="en-US" sz="2000">
                          <a:latin typeface="Calibri"/>
                          <a:ea typeface="Calibri"/>
                          <a:cs typeface="Times New Roman"/>
                        </a:rPr>
                        <a:t>Oconto County</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37</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3</a:t>
                      </a:r>
                    </a:p>
                  </a:txBody>
                  <a:tcPr marL="68580" marR="68580" marT="0" marB="0"/>
                </a:tc>
              </a:tr>
              <a:tr h="338546">
                <a:tc>
                  <a:txBody>
                    <a:bodyPr/>
                    <a:lstStyle/>
                    <a:p>
                      <a:pPr marL="0" marR="0">
                        <a:lnSpc>
                          <a:spcPct val="115000"/>
                        </a:lnSpc>
                        <a:spcBef>
                          <a:spcPts val="0"/>
                        </a:spcBef>
                        <a:spcAft>
                          <a:spcPts val="0"/>
                        </a:spcAft>
                      </a:pPr>
                      <a:r>
                        <a:rPr lang="en-US" sz="2000">
                          <a:latin typeface="Calibri"/>
                          <a:ea typeface="Calibri"/>
                          <a:cs typeface="Times New Roman"/>
                        </a:rPr>
                        <a:t>Milwaukee</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40</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21</a:t>
                      </a:r>
                    </a:p>
                  </a:txBody>
                  <a:tcPr marL="68580" marR="68580" marT="0" marB="0"/>
                </a:tc>
              </a:tr>
              <a:tr h="338546">
                <a:tc>
                  <a:txBody>
                    <a:bodyPr/>
                    <a:lstStyle/>
                    <a:p>
                      <a:pPr marL="0" marR="0">
                        <a:lnSpc>
                          <a:spcPct val="115000"/>
                        </a:lnSpc>
                        <a:spcBef>
                          <a:spcPts val="0"/>
                        </a:spcBef>
                        <a:spcAft>
                          <a:spcPts val="0"/>
                        </a:spcAft>
                      </a:pPr>
                      <a:r>
                        <a:rPr lang="en-US" sz="2000">
                          <a:latin typeface="Calibri"/>
                          <a:ea typeface="Calibri"/>
                          <a:cs typeface="Times New Roman"/>
                        </a:rPr>
                        <a:t>Michigan</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308</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309</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a:latin typeface="Calibri"/>
                          <a:ea typeface="Calibri"/>
                          <a:cs typeface="Times New Roman"/>
                        </a:rPr>
                        <a:t>Berrien County</a:t>
                      </a: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52</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160</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a:latin typeface="Calibri"/>
                          <a:ea typeface="Calibri"/>
                          <a:cs typeface="Times New Roman"/>
                        </a:rPr>
                        <a:t>Illinois</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210</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3</a:t>
                      </a:r>
                      <a:r>
                        <a:rPr lang="en-US" sz="2000" dirty="0" smtClean="0">
                          <a:latin typeface="Calibri"/>
                          <a:ea typeface="Calibri"/>
                          <a:cs typeface="Times New Roman"/>
                        </a:rPr>
                        <a:t>7</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a:latin typeface="Calibri"/>
                          <a:ea typeface="Calibri"/>
                          <a:cs typeface="Times New Roman"/>
                        </a:rPr>
                        <a:t>Chicago</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120</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18</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dirty="0" smtClean="0">
                          <a:latin typeface="Calibri"/>
                          <a:ea typeface="Calibri"/>
                          <a:cs typeface="Times New Roman"/>
                        </a:rPr>
                        <a:t>N.</a:t>
                      </a:r>
                      <a:r>
                        <a:rPr lang="en-US" sz="2000" baseline="0" dirty="0" smtClean="0">
                          <a:latin typeface="Calibri"/>
                          <a:ea typeface="Calibri"/>
                          <a:cs typeface="Times New Roman"/>
                        </a:rPr>
                        <a:t> &amp; S. Dakota</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90</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199</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dirty="0" smtClean="0">
                          <a:latin typeface="Calibri"/>
                          <a:ea typeface="Calibri"/>
                          <a:cs typeface="Times New Roman"/>
                        </a:rPr>
                        <a:t>Washington</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61</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103</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dirty="0" smtClean="0">
                          <a:latin typeface="Calibri"/>
                          <a:ea typeface="Calibri"/>
                          <a:cs typeface="Times New Roman"/>
                        </a:rPr>
                        <a:t>Oregon</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60</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76</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dirty="0" smtClean="0">
                          <a:latin typeface="Calibri"/>
                          <a:ea typeface="Calibri"/>
                          <a:cs typeface="Times New Roman"/>
                        </a:rPr>
                        <a:t>California</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71</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104</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dirty="0">
                          <a:latin typeface="Calibri"/>
                          <a:ea typeface="Calibri"/>
                          <a:cs typeface="Times New Roman"/>
                        </a:rPr>
                        <a:t>Alberta</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396</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510</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dirty="0">
                          <a:latin typeface="Calibri"/>
                          <a:ea typeface="Calibri"/>
                          <a:cs typeface="Times New Roman"/>
                        </a:rPr>
                        <a:t>Edmonton</a:t>
                      </a: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138</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141</a:t>
                      </a:r>
                      <a:endParaRPr lang="en-US" sz="2000" dirty="0">
                        <a:latin typeface="Calibri"/>
                        <a:ea typeface="Calibri"/>
                        <a:cs typeface="Times New Roman"/>
                      </a:endParaRPr>
                    </a:p>
                  </a:txBody>
                  <a:tcPr marL="68580" marR="68580" marT="0" marB="0"/>
                </a:tc>
              </a:tr>
              <a:tr h="338546">
                <a:tc>
                  <a:txBody>
                    <a:bodyPr/>
                    <a:lstStyle/>
                    <a:p>
                      <a:pPr marL="0" marR="0">
                        <a:lnSpc>
                          <a:spcPct val="115000"/>
                        </a:lnSpc>
                        <a:spcBef>
                          <a:spcPts val="0"/>
                        </a:spcBef>
                        <a:spcAft>
                          <a:spcPts val="0"/>
                        </a:spcAft>
                      </a:pPr>
                      <a:r>
                        <a:rPr lang="en-US" sz="2000" dirty="0" smtClean="0">
                          <a:latin typeface="Calibri"/>
                          <a:ea typeface="Calibri"/>
                          <a:cs typeface="Times New Roman"/>
                        </a:rPr>
                        <a:t>British Columbia</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172</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smtClean="0">
                          <a:latin typeface="Calibri"/>
                          <a:ea typeface="Calibri"/>
                          <a:cs typeface="Times New Roman"/>
                        </a:rPr>
                        <a:t>216</a:t>
                      </a:r>
                      <a:endParaRPr lang="en-US" sz="2000" dirty="0">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Users\sigrid\Desktop\Tribe\DomresKrentz.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sigrid\Desktop\DomresKutsch.JPG"/>
          <p:cNvPicPr>
            <a:picLocks noChangeAspect="1" noChangeArrowheads="1"/>
          </p:cNvPicPr>
          <p:nvPr/>
        </p:nvPicPr>
        <p:blipFill>
          <a:blip r:embed="rId3"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normAutofit fontScale="90000"/>
          </a:bodyPr>
          <a:lstStyle/>
          <a:p>
            <a:r>
              <a:rPr lang="en-US" sz="4800" dirty="0" smtClean="0"/>
              <a:t/>
            </a:r>
            <a:br>
              <a:rPr lang="en-US" sz="4800" dirty="0" smtClean="0"/>
            </a:br>
            <a:r>
              <a:rPr lang="en-US" sz="4400" dirty="0" smtClean="0"/>
              <a:t>North American Immigration: peak years</a:t>
            </a:r>
            <a:endParaRPr lang="en-US" sz="4400" dirty="0"/>
          </a:p>
        </p:txBody>
      </p:sp>
      <p:sp>
        <p:nvSpPr>
          <p:cNvPr id="7" name="Text Placeholder 6"/>
          <p:cNvSpPr>
            <a:spLocks noGrp="1"/>
          </p:cNvSpPr>
          <p:nvPr>
            <p:ph type="body" idx="1"/>
          </p:nvPr>
        </p:nvSpPr>
        <p:spPr>
          <a:xfrm>
            <a:off x="0" y="1143000"/>
            <a:ext cx="3505200" cy="1371600"/>
          </a:xfrm>
        </p:spPr>
        <p:txBody>
          <a:bodyPr/>
          <a:lstStyle/>
          <a:p>
            <a:endParaRPr lang="en-US" sz="3200" dirty="0" smtClean="0"/>
          </a:p>
          <a:p>
            <a:endParaRPr lang="en-US" sz="3200" dirty="0" smtClean="0"/>
          </a:p>
          <a:p>
            <a:r>
              <a:rPr lang="en-US" sz="3200" dirty="0" smtClean="0"/>
              <a:t>Alberta, Canada</a:t>
            </a:r>
          </a:p>
          <a:p>
            <a:r>
              <a:rPr lang="en-US" sz="2800" dirty="0" smtClean="0"/>
              <a:t>1928-1937; 1950-1952</a:t>
            </a:r>
          </a:p>
          <a:p>
            <a:endParaRPr lang="en-US" sz="3200" dirty="0" smtClean="0"/>
          </a:p>
          <a:p>
            <a:endParaRPr lang="en-US" sz="3200" dirty="0"/>
          </a:p>
        </p:txBody>
      </p:sp>
      <p:sp>
        <p:nvSpPr>
          <p:cNvPr id="8" name="Text Placeholder 7"/>
          <p:cNvSpPr>
            <a:spLocks noGrp="1"/>
          </p:cNvSpPr>
          <p:nvPr>
            <p:ph type="body" sz="half" idx="3"/>
          </p:nvPr>
        </p:nvSpPr>
        <p:spPr>
          <a:xfrm>
            <a:off x="4724399" y="1219201"/>
            <a:ext cx="3962401" cy="761999"/>
          </a:xfrm>
        </p:spPr>
        <p:txBody>
          <a:bodyPr>
            <a:noAutofit/>
          </a:bodyPr>
          <a:lstStyle/>
          <a:p>
            <a:r>
              <a:rPr lang="en-US" sz="3200" dirty="0" smtClean="0"/>
              <a:t>Oconto County, Wisconsin 1898-1913</a:t>
            </a:r>
            <a:endParaRPr lang="en-US" sz="3200" dirty="0"/>
          </a:p>
        </p:txBody>
      </p:sp>
      <p:pic>
        <p:nvPicPr>
          <p:cNvPr id="4098" name="Picture 2" descr="C:\Users\sigrid\Desktop\Tribe\maps\Alberta map.JPG"/>
          <p:cNvPicPr>
            <a:picLocks noGrp="1" noChangeAspect="1" noChangeArrowheads="1"/>
          </p:cNvPicPr>
          <p:nvPr>
            <p:ph sz="quarter" idx="2"/>
          </p:nvPr>
        </p:nvPicPr>
        <p:blipFill>
          <a:blip r:embed="rId3" cstate="print"/>
          <a:stretch>
            <a:fillRect/>
          </a:stretch>
        </p:blipFill>
        <p:spPr bwMode="auto">
          <a:xfrm>
            <a:off x="0" y="2743200"/>
            <a:ext cx="4954588" cy="4114800"/>
          </a:xfrm>
          <a:prstGeom prst="rect">
            <a:avLst/>
          </a:prstGeom>
          <a:noFill/>
        </p:spPr>
      </p:pic>
      <p:pic>
        <p:nvPicPr>
          <p:cNvPr id="4099" name="Picture 3" descr="C:\Users\sigrid\Desktop\Tribe\maps\Oconto County.JPG"/>
          <p:cNvPicPr>
            <a:picLocks noGrp="1" noChangeAspect="1" noChangeArrowheads="1"/>
          </p:cNvPicPr>
          <p:nvPr>
            <p:ph sz="quarter" idx="4"/>
          </p:nvPr>
        </p:nvPicPr>
        <p:blipFill>
          <a:blip r:embed="rId4" cstate="print"/>
          <a:stretch>
            <a:fillRect/>
          </a:stretch>
        </p:blipFill>
        <p:spPr bwMode="auto">
          <a:xfrm>
            <a:off x="3810001" y="2133600"/>
            <a:ext cx="5333999" cy="32766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Families in Hines Creek, Alberta who emigrated from the Lublin area 1928-1950</a:t>
            </a:r>
            <a:endParaRPr lang="en-US" sz="3600" dirty="0"/>
          </a:p>
        </p:txBody>
      </p:sp>
      <p:sp>
        <p:nvSpPr>
          <p:cNvPr id="3" name="Content Placeholder 2"/>
          <p:cNvSpPr>
            <a:spLocks noGrp="1"/>
          </p:cNvSpPr>
          <p:nvPr>
            <p:ph idx="1"/>
          </p:nvPr>
        </p:nvSpPr>
        <p:spPr/>
        <p:txBody>
          <a:bodyPr numCol="2">
            <a:normAutofit fontScale="92500" lnSpcReduction="20000"/>
          </a:bodyPr>
          <a:lstStyle/>
          <a:p>
            <a:r>
              <a:rPr lang="en-US" dirty="0" err="1" smtClean="0"/>
              <a:t>Belke</a:t>
            </a:r>
            <a:r>
              <a:rPr lang="en-US" dirty="0" smtClean="0"/>
              <a:t>/Matthews</a:t>
            </a:r>
          </a:p>
          <a:p>
            <a:r>
              <a:rPr lang="en-US" dirty="0" err="1" smtClean="0"/>
              <a:t>Boelke</a:t>
            </a:r>
            <a:r>
              <a:rPr lang="en-US" dirty="0" smtClean="0"/>
              <a:t>/Schultz</a:t>
            </a:r>
          </a:p>
          <a:p>
            <a:r>
              <a:rPr lang="en-US" dirty="0" err="1" smtClean="0"/>
              <a:t>Brauer</a:t>
            </a:r>
            <a:r>
              <a:rPr lang="en-US" dirty="0" smtClean="0"/>
              <a:t>/</a:t>
            </a:r>
            <a:r>
              <a:rPr lang="en-US" dirty="0" err="1" smtClean="0"/>
              <a:t>Klatt</a:t>
            </a:r>
            <a:endParaRPr lang="en-US" dirty="0" smtClean="0"/>
          </a:p>
          <a:p>
            <a:r>
              <a:rPr lang="en-US" dirty="0" err="1" smtClean="0"/>
              <a:t>Brauer</a:t>
            </a:r>
            <a:r>
              <a:rPr lang="en-US" dirty="0" smtClean="0"/>
              <a:t>/</a:t>
            </a:r>
            <a:r>
              <a:rPr lang="en-US" dirty="0" err="1" smtClean="0"/>
              <a:t>Sterk</a:t>
            </a:r>
            <a:endParaRPr lang="en-US" dirty="0" smtClean="0"/>
          </a:p>
          <a:p>
            <a:r>
              <a:rPr lang="en-US" dirty="0" smtClean="0"/>
              <a:t>Dei/Schultz</a:t>
            </a:r>
          </a:p>
          <a:p>
            <a:r>
              <a:rPr lang="en-US" dirty="0" err="1" smtClean="0"/>
              <a:t>Domres</a:t>
            </a:r>
            <a:r>
              <a:rPr lang="en-US" dirty="0" smtClean="0"/>
              <a:t>/</a:t>
            </a:r>
            <a:r>
              <a:rPr lang="en-US" dirty="0" err="1" smtClean="0"/>
              <a:t>Hapke</a:t>
            </a:r>
            <a:endParaRPr lang="en-US" dirty="0" smtClean="0"/>
          </a:p>
          <a:p>
            <a:r>
              <a:rPr lang="en-US" dirty="0" err="1" smtClean="0"/>
              <a:t>Janke</a:t>
            </a:r>
            <a:r>
              <a:rPr lang="en-US" dirty="0" smtClean="0"/>
              <a:t>/</a:t>
            </a:r>
            <a:r>
              <a:rPr lang="en-US" dirty="0" err="1" smtClean="0"/>
              <a:t>Fruk</a:t>
            </a:r>
            <a:endParaRPr lang="en-US" dirty="0" smtClean="0"/>
          </a:p>
          <a:p>
            <a:r>
              <a:rPr lang="en-US" dirty="0" err="1" smtClean="0"/>
              <a:t>Kaut</a:t>
            </a:r>
            <a:endParaRPr lang="en-US" dirty="0" smtClean="0"/>
          </a:p>
          <a:p>
            <a:r>
              <a:rPr lang="en-US" dirty="0" err="1" smtClean="0"/>
              <a:t>Kipke</a:t>
            </a:r>
            <a:r>
              <a:rPr lang="en-US" dirty="0" smtClean="0"/>
              <a:t>/</a:t>
            </a:r>
            <a:r>
              <a:rPr lang="en-US" dirty="0" err="1" smtClean="0"/>
              <a:t>Bak</a:t>
            </a:r>
            <a:endParaRPr lang="en-US" dirty="0" smtClean="0"/>
          </a:p>
          <a:p>
            <a:r>
              <a:rPr lang="en-US" dirty="0" err="1" smtClean="0"/>
              <a:t>Kitzmann</a:t>
            </a:r>
            <a:r>
              <a:rPr lang="en-US" dirty="0" smtClean="0"/>
              <a:t>/</a:t>
            </a:r>
            <a:r>
              <a:rPr lang="en-US" dirty="0" err="1" smtClean="0"/>
              <a:t>Kotke</a:t>
            </a:r>
            <a:endParaRPr lang="en-US" dirty="0" smtClean="0"/>
          </a:p>
          <a:p>
            <a:r>
              <a:rPr lang="en-US" dirty="0" err="1" smtClean="0"/>
              <a:t>Klatt</a:t>
            </a:r>
            <a:r>
              <a:rPr lang="en-US" dirty="0" smtClean="0"/>
              <a:t>/Steinke</a:t>
            </a:r>
          </a:p>
          <a:p>
            <a:r>
              <a:rPr lang="en-US" dirty="0" err="1" smtClean="0"/>
              <a:t>Krahn</a:t>
            </a:r>
            <a:r>
              <a:rPr lang="en-US" dirty="0" smtClean="0"/>
              <a:t>/</a:t>
            </a:r>
            <a:r>
              <a:rPr lang="en-US" dirty="0" err="1" smtClean="0"/>
              <a:t>Wolski</a:t>
            </a:r>
            <a:endParaRPr lang="en-US" dirty="0" smtClean="0"/>
          </a:p>
          <a:p>
            <a:r>
              <a:rPr lang="en-US" dirty="0" smtClean="0"/>
              <a:t>Lemke</a:t>
            </a:r>
          </a:p>
          <a:p>
            <a:r>
              <a:rPr lang="en-US" dirty="0" err="1" smtClean="0"/>
              <a:t>Riemer</a:t>
            </a:r>
            <a:r>
              <a:rPr lang="en-US" dirty="0" smtClean="0"/>
              <a:t>/</a:t>
            </a:r>
            <a:r>
              <a:rPr lang="en-US" dirty="0" err="1" smtClean="0"/>
              <a:t>Splett</a:t>
            </a:r>
            <a:endParaRPr lang="en-US" dirty="0" smtClean="0"/>
          </a:p>
          <a:p>
            <a:r>
              <a:rPr lang="en-US" dirty="0" err="1" smtClean="0"/>
              <a:t>Riewe</a:t>
            </a:r>
            <a:r>
              <a:rPr lang="en-US" dirty="0" smtClean="0"/>
              <a:t>/</a:t>
            </a:r>
            <a:r>
              <a:rPr lang="en-US" dirty="0" err="1" smtClean="0"/>
              <a:t>Fruk</a:t>
            </a:r>
            <a:endParaRPr lang="en-US" dirty="0" smtClean="0"/>
          </a:p>
          <a:p>
            <a:r>
              <a:rPr lang="en-US" dirty="0" smtClean="0"/>
              <a:t>Schultz/</a:t>
            </a:r>
            <a:r>
              <a:rPr lang="en-US" dirty="0" err="1" smtClean="0"/>
              <a:t>Schuh</a:t>
            </a:r>
            <a:endParaRPr lang="en-US" dirty="0" smtClean="0"/>
          </a:p>
          <a:p>
            <a:r>
              <a:rPr lang="en-US" dirty="0" smtClean="0"/>
              <a:t>Schultz/</a:t>
            </a:r>
            <a:r>
              <a:rPr lang="en-US" dirty="0" err="1" smtClean="0"/>
              <a:t>Reichwald</a:t>
            </a:r>
            <a:endParaRPr lang="en-US" dirty="0" smtClean="0"/>
          </a:p>
          <a:p>
            <a:r>
              <a:rPr lang="en-US" dirty="0" smtClean="0"/>
              <a:t>Will/Neumann</a:t>
            </a:r>
          </a:p>
          <a:p>
            <a:r>
              <a:rPr lang="en-US" dirty="0" err="1" smtClean="0"/>
              <a:t>Wolski</a:t>
            </a:r>
            <a:r>
              <a:rPr lang="en-US" dirty="0" smtClean="0"/>
              <a:t>/</a:t>
            </a:r>
            <a:r>
              <a:rPr lang="en-US" dirty="0" err="1" smtClean="0"/>
              <a:t>Kaut</a:t>
            </a:r>
            <a:endParaRPr lang="en-US" dirty="0" smtClean="0"/>
          </a:p>
          <a:p>
            <a:r>
              <a:rPr lang="en-US" dirty="0" err="1" smtClean="0"/>
              <a:t>Wolski</a:t>
            </a:r>
            <a:r>
              <a:rPr lang="en-US" dirty="0" smtClean="0"/>
              <a:t>/Schultz</a:t>
            </a:r>
          </a:p>
          <a:p>
            <a:r>
              <a:rPr lang="en-US" dirty="0" err="1" smtClean="0"/>
              <a:t>Zabel</a:t>
            </a:r>
            <a:r>
              <a:rPr lang="en-US" dirty="0" smtClean="0"/>
              <a:t>/</a:t>
            </a:r>
            <a:r>
              <a:rPr lang="en-US" dirty="0" err="1" smtClean="0"/>
              <a:t>Hapke</a:t>
            </a:r>
            <a:endParaRPr lang="en-US" dirty="0" smtClean="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371600"/>
          </a:xfrm>
        </p:spPr>
        <p:txBody>
          <a:bodyPr>
            <a:normAutofit fontScale="90000"/>
          </a:bodyPr>
          <a:lstStyle/>
          <a:p>
            <a:r>
              <a:rPr lang="en-US" sz="2700" dirty="0" smtClean="0"/>
              <a:t>Farm south of Edmonton belonged to Robert </a:t>
            </a:r>
            <a:r>
              <a:rPr lang="en-US" sz="2700" dirty="0" err="1" smtClean="0"/>
              <a:t>Wendland</a:t>
            </a:r>
            <a:r>
              <a:rPr lang="en-US" sz="2700" dirty="0" smtClean="0"/>
              <a:t> whose sister married my Pohl grandfather’s nephew, Gottfried </a:t>
            </a:r>
            <a:r>
              <a:rPr lang="en-US" sz="2700" dirty="0" err="1" smtClean="0"/>
              <a:t>Klukas</a:t>
            </a:r>
            <a:r>
              <a:rPr lang="en-US" sz="2700" dirty="0" smtClean="0"/>
              <a:t>.  </a:t>
            </a:r>
            <a:r>
              <a:rPr lang="en-US" sz="3600" dirty="0" smtClean="0"/>
              <a:t/>
            </a:r>
            <a:br>
              <a:rPr lang="en-US" sz="3600" dirty="0" smtClean="0"/>
            </a:br>
            <a:endParaRPr lang="en-US" sz="3600" dirty="0"/>
          </a:p>
        </p:txBody>
      </p:sp>
      <p:pic>
        <p:nvPicPr>
          <p:cNvPr id="7" name="Content Placeholder 6" descr="Robert Wendland Anwesen.jpg"/>
          <p:cNvPicPr>
            <a:picLocks noGrp="1" noChangeAspect="1"/>
          </p:cNvPicPr>
          <p:nvPr>
            <p:ph idx="1"/>
          </p:nvPr>
        </p:nvPicPr>
        <p:blipFill>
          <a:blip r:embed="rId3" cstate="print"/>
          <a:stretch>
            <a:fillRect/>
          </a:stretch>
        </p:blipFill>
        <p:spPr>
          <a:xfrm>
            <a:off x="381000" y="1447800"/>
            <a:ext cx="8458201" cy="5142227"/>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90600"/>
          </a:xfrm>
        </p:spPr>
        <p:txBody>
          <a:bodyPr>
            <a:normAutofit/>
          </a:bodyPr>
          <a:lstStyle/>
          <a:p>
            <a:r>
              <a:rPr lang="en-US" dirty="0" smtClean="0"/>
              <a:t>MPD search: Poland &amp; Oconto</a:t>
            </a:r>
            <a:endParaRPr lang="en-US" dirty="0"/>
          </a:p>
        </p:txBody>
      </p:sp>
      <p:pic>
        <p:nvPicPr>
          <p:cNvPr id="26627" name="Picture 3" descr="C:\Users\sigrid\Desktop\Tribe\OcontoMPD.JPG"/>
          <p:cNvPicPr>
            <a:picLocks noGrp="1" noChangeAspect="1" noChangeArrowheads="1"/>
          </p:cNvPicPr>
          <p:nvPr>
            <p:ph idx="1"/>
          </p:nvPr>
        </p:nvPicPr>
        <p:blipFill>
          <a:blip r:embed="rId3" cstate="print"/>
          <a:srcRect/>
          <a:stretch>
            <a:fillRect/>
          </a:stretch>
        </p:blipFill>
        <p:spPr bwMode="auto">
          <a:xfrm>
            <a:off x="0" y="1371601"/>
            <a:ext cx="9143999" cy="5486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13688"/>
          </a:xfrm>
        </p:spPr>
        <p:txBody>
          <a:bodyPr>
            <a:normAutofit/>
          </a:bodyPr>
          <a:lstStyle/>
          <a:p>
            <a:r>
              <a:rPr lang="en-US" sz="4000" dirty="0" smtClean="0"/>
              <a:t>SGGEE members linked to </a:t>
            </a:r>
            <a:br>
              <a:rPr lang="en-US" sz="4000" dirty="0" smtClean="0"/>
            </a:br>
            <a:r>
              <a:rPr lang="en-US" sz="4000" dirty="0" smtClean="0"/>
              <a:t>Oconto County, Wisconsin</a:t>
            </a:r>
            <a:endParaRPr lang="en-US" sz="4000" dirty="0"/>
          </a:p>
        </p:txBody>
      </p:sp>
      <p:sp>
        <p:nvSpPr>
          <p:cNvPr id="3" name="Content Placeholder 2"/>
          <p:cNvSpPr>
            <a:spLocks noGrp="1"/>
          </p:cNvSpPr>
          <p:nvPr>
            <p:ph idx="1"/>
          </p:nvPr>
        </p:nvSpPr>
        <p:spPr/>
        <p:txBody>
          <a:bodyPr numCol="2">
            <a:normAutofit fontScale="77500" lnSpcReduction="20000"/>
          </a:bodyPr>
          <a:lstStyle/>
          <a:p>
            <a:r>
              <a:rPr lang="en-US" sz="3600" dirty="0" smtClean="0"/>
              <a:t>B005</a:t>
            </a:r>
          </a:p>
          <a:p>
            <a:r>
              <a:rPr lang="en-US" sz="3600" dirty="0" smtClean="0"/>
              <a:t>B017</a:t>
            </a:r>
          </a:p>
          <a:p>
            <a:r>
              <a:rPr lang="en-US" sz="3600" dirty="0" smtClean="0"/>
              <a:t>B089</a:t>
            </a:r>
          </a:p>
          <a:p>
            <a:r>
              <a:rPr lang="en-US" sz="3600" dirty="0" smtClean="0"/>
              <a:t>B099</a:t>
            </a:r>
          </a:p>
          <a:p>
            <a:r>
              <a:rPr lang="en-US" sz="3600" dirty="0" smtClean="0"/>
              <a:t>G034</a:t>
            </a:r>
          </a:p>
          <a:p>
            <a:r>
              <a:rPr lang="en-US" sz="3600" dirty="0" smtClean="0"/>
              <a:t>H051</a:t>
            </a:r>
          </a:p>
          <a:p>
            <a:r>
              <a:rPr lang="en-US" sz="3600" dirty="0" smtClean="0"/>
              <a:t>K054</a:t>
            </a:r>
          </a:p>
          <a:p>
            <a:r>
              <a:rPr lang="en-US" sz="3600" dirty="0" smtClean="0"/>
              <a:t>L038</a:t>
            </a:r>
          </a:p>
          <a:p>
            <a:r>
              <a:rPr lang="en-US" sz="3600" dirty="0" smtClean="0"/>
              <a:t>M008</a:t>
            </a:r>
          </a:p>
          <a:p>
            <a:endParaRPr lang="en-US" sz="3600" dirty="0" smtClean="0"/>
          </a:p>
          <a:p>
            <a:r>
              <a:rPr lang="en-US" sz="3600" dirty="0" smtClean="0"/>
              <a:t>M110 </a:t>
            </a:r>
          </a:p>
          <a:p>
            <a:r>
              <a:rPr lang="en-US" sz="3600" dirty="0" smtClean="0"/>
              <a:t>P020</a:t>
            </a:r>
          </a:p>
          <a:p>
            <a:r>
              <a:rPr lang="en-US" sz="3600" dirty="0" smtClean="0"/>
              <a:t>S056</a:t>
            </a:r>
          </a:p>
          <a:p>
            <a:r>
              <a:rPr lang="en-US" sz="3600" dirty="0" smtClean="0"/>
              <a:t>S067</a:t>
            </a:r>
          </a:p>
          <a:p>
            <a:r>
              <a:rPr lang="en-US" sz="3600" dirty="0" smtClean="0"/>
              <a:t>S075</a:t>
            </a:r>
          </a:p>
          <a:p>
            <a:r>
              <a:rPr lang="en-US" sz="3600" dirty="0" smtClean="0"/>
              <a:t>S116</a:t>
            </a:r>
          </a:p>
          <a:p>
            <a:r>
              <a:rPr lang="en-US" sz="3600" dirty="0" smtClean="0"/>
              <a:t>S132</a:t>
            </a:r>
          </a:p>
          <a:p>
            <a:r>
              <a:rPr lang="en-US" sz="3600" dirty="0" smtClean="0"/>
              <a:t>S169</a:t>
            </a:r>
          </a:p>
          <a:p>
            <a:r>
              <a:rPr lang="en-US" sz="3600" dirty="0" smtClean="0"/>
              <a:t>T012</a:t>
            </a:r>
          </a:p>
          <a:p>
            <a:endParaRPr lang="en-US"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229600" cy="743712"/>
          </a:xfrm>
        </p:spPr>
        <p:txBody>
          <a:bodyPr>
            <a:noAutofit/>
          </a:bodyPr>
          <a:lstStyle/>
          <a:p>
            <a:r>
              <a:rPr lang="en-US" sz="5400" dirty="0" smtClean="0"/>
              <a:t>Do you have. . .</a:t>
            </a:r>
            <a:endParaRPr lang="en-US" sz="5400" dirty="0"/>
          </a:p>
        </p:txBody>
      </p:sp>
      <p:sp>
        <p:nvSpPr>
          <p:cNvPr id="5" name="Content Placeholder 4"/>
          <p:cNvSpPr>
            <a:spLocks noGrp="1"/>
          </p:cNvSpPr>
          <p:nvPr>
            <p:ph idx="1"/>
          </p:nvPr>
        </p:nvSpPr>
        <p:spPr>
          <a:xfrm>
            <a:off x="457200" y="1447800"/>
            <a:ext cx="8229600" cy="5181600"/>
          </a:xfrm>
        </p:spPr>
        <p:txBody>
          <a:bodyPr>
            <a:normAutofit/>
          </a:bodyPr>
          <a:lstStyle/>
          <a:p>
            <a:r>
              <a:rPr lang="en-US" sz="3200" dirty="0" smtClean="0"/>
              <a:t>An old album filled with unlabeled photographs?</a:t>
            </a:r>
          </a:p>
          <a:p>
            <a:r>
              <a:rPr lang="en-US" sz="3200" dirty="0" smtClean="0"/>
              <a:t>Grandparents with no dates, places or families attached to them?</a:t>
            </a:r>
          </a:p>
          <a:p>
            <a:r>
              <a:rPr lang="en-US" sz="3200" dirty="0" smtClean="0"/>
              <a:t>Relatives who just materialized in the New World or came from villages you can’t find?</a:t>
            </a:r>
          </a:p>
          <a:p>
            <a:r>
              <a:rPr lang="en-US" sz="3200" dirty="0" smtClean="0"/>
              <a:t>Conflicting information about dates and places for ancestors?</a:t>
            </a:r>
          </a:p>
          <a:p>
            <a:pPr>
              <a:buNone/>
            </a:pPr>
            <a:r>
              <a:rPr lang="en-US" sz="3200" dirty="0" smtClean="0"/>
              <a:t>What do you do next?</a:t>
            </a:r>
          </a:p>
          <a:p>
            <a:endParaRPr lang="en-US"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sigrid\Desktop\Tribe\DomresLueck.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Users\sigrid\Desktop\Tribe\FreundFergi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grid\Desktop\FriedrichJeske.JPG"/>
          <p:cNvPicPr>
            <a:picLocks noChangeAspect="1" noChangeArrowheads="1"/>
          </p:cNvPicPr>
          <p:nvPr/>
        </p:nvPicPr>
        <p:blipFill>
          <a:blip r:embed="rId3" cstate="print"/>
          <a:srcRect/>
          <a:stretch>
            <a:fillRect/>
          </a:stretch>
        </p:blipFill>
        <p:spPr bwMode="auto">
          <a:xfrm>
            <a:off x="0" y="0"/>
            <a:ext cx="9144000" cy="5943600"/>
          </a:xfrm>
          <a:prstGeom prst="rect">
            <a:avLst/>
          </a:prstGeom>
          <a:noFill/>
        </p:spPr>
      </p:pic>
      <p:sp>
        <p:nvSpPr>
          <p:cNvPr id="3" name="Title 2"/>
          <p:cNvSpPr>
            <a:spLocks noGrp="1"/>
          </p:cNvSpPr>
          <p:nvPr>
            <p:ph type="title"/>
          </p:nvPr>
        </p:nvSpPr>
        <p:spPr>
          <a:xfrm>
            <a:off x="0" y="6248400"/>
            <a:ext cx="9144000" cy="609600"/>
          </a:xfrm>
        </p:spPr>
        <p:txBody>
          <a:bodyPr>
            <a:noAutofit/>
          </a:bodyPr>
          <a:lstStyle/>
          <a:p>
            <a:r>
              <a:rPr lang="en-US" sz="2000" dirty="0" smtClean="0"/>
              <a:t/>
            </a:r>
            <a:br>
              <a:rPr lang="en-US" sz="2000" dirty="0" smtClean="0"/>
            </a:br>
            <a:r>
              <a:rPr lang="en-US" sz="2000" dirty="0" smtClean="0"/>
              <a:t>Descendants of </a:t>
            </a:r>
            <a:r>
              <a:rPr lang="en-US" sz="1800" dirty="0" smtClean="0"/>
              <a:t>this</a:t>
            </a:r>
            <a:r>
              <a:rPr lang="en-US" sz="2000" dirty="0" smtClean="0"/>
              <a:t> family immigrate to </a:t>
            </a:r>
            <a:r>
              <a:rPr lang="en-US" sz="2000" dirty="0" err="1" smtClean="0"/>
              <a:t>Volhynia</a:t>
            </a:r>
            <a:r>
              <a:rPr lang="en-US" sz="2000" dirty="0" smtClean="0"/>
              <a:t>, Germany, Wisconsin, Illinois &amp; Canada; at last count about 10 SGGEE members connect to these ancestors (not all yet in MPD)</a:t>
            </a:r>
            <a:br>
              <a:rPr lang="en-US" sz="2000" dirty="0" smtClean="0"/>
            </a:br>
            <a:endParaRPr lang="en-US" sz="2000" dirty="0"/>
          </a:p>
        </p:txBody>
      </p:sp>
      <p:sp>
        <p:nvSpPr>
          <p:cNvPr id="4" name="Content Placeholder 3"/>
          <p:cNvSpPr>
            <a:spLocks noGrp="1"/>
          </p:cNvSpPr>
          <p:nvPr>
            <p:ph idx="1"/>
          </p:nvPr>
        </p:nvSpPr>
        <p:spPr>
          <a:xfrm flipH="1" flipV="1">
            <a:off x="9143999" y="6019800"/>
            <a:ext cx="45719" cy="838200"/>
          </a:xfrm>
        </p:spPr>
        <p:txBody>
          <a:bodyPr/>
          <a:lstStyle/>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Users\sigrid\Desktop\Tribe\FriedrichLieske.JPG"/>
          <p:cNvPicPr>
            <a:picLocks noChangeAspect="1" noChangeArrowheads="1"/>
          </p:cNvPicPr>
          <p:nvPr/>
        </p:nvPicPr>
        <p:blipFill>
          <a:blip r:embed="rId3" cstate="print"/>
          <a:srcRect/>
          <a:stretch>
            <a:fillRect/>
          </a:stretch>
        </p:blipFill>
        <p:spPr bwMode="auto">
          <a:xfrm>
            <a:off x="0" y="228600"/>
            <a:ext cx="9144000" cy="66294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Users\sigrid\Desktop\Tribe\ZellmerFergin.JPG"/>
          <p:cNvPicPr>
            <a:picLocks noChangeAspect="1" noChangeArrowheads="1"/>
          </p:cNvPicPr>
          <p:nvPr/>
        </p:nvPicPr>
        <p:blipFill>
          <a:blip r:embed="rId3" cstate="print"/>
          <a:srcRect/>
          <a:stretch>
            <a:fillRect/>
          </a:stretch>
        </p:blipFill>
        <p:spPr bwMode="auto">
          <a:xfrm>
            <a:off x="0" y="304800"/>
            <a:ext cx="9144000" cy="65532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Autofit/>
          </a:bodyPr>
          <a:lstStyle/>
          <a:p>
            <a:r>
              <a:rPr lang="en-US" sz="2000" dirty="0" smtClean="0"/>
              <a:t>Another cousin? </a:t>
            </a:r>
            <a:br>
              <a:rPr lang="en-US" sz="2000" dirty="0" smtClean="0"/>
            </a:br>
            <a:r>
              <a:rPr lang="en-US" sz="2000" dirty="0" err="1" smtClean="0"/>
              <a:t>Domres</a:t>
            </a:r>
            <a:r>
              <a:rPr lang="en-US" sz="2000" dirty="0" smtClean="0"/>
              <a:t> from Poland to </a:t>
            </a:r>
            <a:r>
              <a:rPr lang="en-US" sz="2000" dirty="0" err="1" smtClean="0"/>
              <a:t>Volhynia</a:t>
            </a:r>
            <a:r>
              <a:rPr lang="en-US" sz="2000" dirty="0" smtClean="0"/>
              <a:t> and then to North Dakota</a:t>
            </a:r>
            <a:br>
              <a:rPr lang="en-US" sz="2000" dirty="0" smtClean="0"/>
            </a:br>
            <a:endParaRPr lang="en-US" sz="2000"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sz="half" idx="3"/>
          </p:nvPr>
        </p:nvSpPr>
        <p:spPr>
          <a:xfrm>
            <a:off x="1" y="1981200"/>
            <a:ext cx="9144000" cy="1219200"/>
          </a:xfrm>
        </p:spPr>
        <p:txBody>
          <a:bodyPr>
            <a:normAutofit/>
          </a:bodyPr>
          <a:lstStyle/>
          <a:p>
            <a:r>
              <a:rPr lang="en-US" sz="2000" dirty="0" smtClean="0"/>
              <a:t>Birth of August </a:t>
            </a:r>
            <a:r>
              <a:rPr lang="en-US" sz="2000" dirty="0" err="1" smtClean="0"/>
              <a:t>Domres</a:t>
            </a:r>
            <a:r>
              <a:rPr lang="en-US" sz="2000" dirty="0" smtClean="0"/>
              <a:t> in </a:t>
            </a:r>
            <a:r>
              <a:rPr lang="en-US" sz="2000" dirty="0" err="1" smtClean="0"/>
              <a:t>Stefanow</a:t>
            </a:r>
            <a:r>
              <a:rPr lang="en-US" sz="2000" dirty="0" smtClean="0"/>
              <a:t> on 17 Oct 1874. Christian (aka </a:t>
            </a:r>
            <a:r>
              <a:rPr lang="en-US" sz="2000" dirty="0" err="1" smtClean="0"/>
              <a:t>Christof</a:t>
            </a:r>
            <a:r>
              <a:rPr lang="en-US" sz="2000" dirty="0" smtClean="0"/>
              <a:t>) is 35 [1840]. Elisabeth is 30 [1844]. Godparents at baptism on 18 Oct are Gottlieb </a:t>
            </a:r>
            <a:r>
              <a:rPr lang="en-US" sz="2000" dirty="0" err="1" smtClean="0"/>
              <a:t>Schachtschneider</a:t>
            </a:r>
            <a:r>
              <a:rPr lang="en-US" sz="2000" dirty="0" smtClean="0"/>
              <a:t>, Johann Nickel, &amp; Mrs. Juliana </a:t>
            </a:r>
            <a:r>
              <a:rPr lang="en-US" sz="2000" dirty="0" err="1" smtClean="0"/>
              <a:t>Klapstein</a:t>
            </a:r>
            <a:endParaRPr lang="en-US" sz="2000" dirty="0"/>
          </a:p>
        </p:txBody>
      </p:sp>
      <p:pic>
        <p:nvPicPr>
          <p:cNvPr id="25602" name="Picture 2" descr="C:\Users\sigrid\Desktop\DomresChris.JPG"/>
          <p:cNvPicPr>
            <a:picLocks noChangeAspect="1" noChangeArrowheads="1"/>
          </p:cNvPicPr>
          <p:nvPr/>
        </p:nvPicPr>
        <p:blipFill>
          <a:blip r:embed="rId3" cstate="print"/>
          <a:srcRect/>
          <a:stretch>
            <a:fillRect/>
          </a:stretch>
        </p:blipFill>
        <p:spPr bwMode="auto">
          <a:xfrm>
            <a:off x="-1" y="838201"/>
            <a:ext cx="9144001" cy="1143000"/>
          </a:xfrm>
          <a:prstGeom prst="rect">
            <a:avLst/>
          </a:prstGeom>
          <a:noFill/>
        </p:spPr>
      </p:pic>
      <p:pic>
        <p:nvPicPr>
          <p:cNvPr id="25603" name="Picture 3" descr="C:\Users\sigrid\Desktop\DomresWolfship.JPG"/>
          <p:cNvPicPr>
            <a:picLocks noGrp="1" noChangeAspect="1" noChangeArrowheads="1"/>
          </p:cNvPicPr>
          <p:nvPr>
            <p:ph sz="quarter" idx="2"/>
          </p:nvPr>
        </p:nvPicPr>
        <p:blipFill>
          <a:blip r:embed="rId4" cstate="print"/>
          <a:srcRect/>
          <a:stretch>
            <a:fillRect/>
          </a:stretch>
        </p:blipFill>
        <p:spPr bwMode="auto">
          <a:xfrm>
            <a:off x="0" y="3048000"/>
            <a:ext cx="4191000" cy="3810000"/>
          </a:xfrm>
          <a:prstGeom prst="rect">
            <a:avLst/>
          </a:prstGeom>
          <a:noFill/>
        </p:spPr>
      </p:pic>
      <p:pic>
        <p:nvPicPr>
          <p:cNvPr id="25604" name="Picture 4" descr="C:\Users\sigrid\Desktop\DomresWolf.JPG"/>
          <p:cNvPicPr>
            <a:picLocks noGrp="1" noChangeAspect="1" noChangeArrowheads="1"/>
          </p:cNvPicPr>
          <p:nvPr>
            <p:ph sz="quarter" idx="4"/>
          </p:nvPr>
        </p:nvPicPr>
        <p:blipFill>
          <a:blip r:embed="rId5" cstate="print"/>
          <a:srcRect/>
          <a:stretch>
            <a:fillRect/>
          </a:stretch>
        </p:blipFill>
        <p:spPr bwMode="auto">
          <a:xfrm>
            <a:off x="4267200" y="3048000"/>
            <a:ext cx="4876800" cy="3810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smtClean="0"/>
              <a:t>Find the Clan’s trail of immigration</a:t>
            </a:r>
            <a:endParaRPr lang="en-US" dirty="0"/>
          </a:p>
        </p:txBody>
      </p:sp>
      <p:sp>
        <p:nvSpPr>
          <p:cNvPr id="3" name="Content Placeholder 2"/>
          <p:cNvSpPr>
            <a:spLocks noGrp="1"/>
          </p:cNvSpPr>
          <p:nvPr>
            <p:ph idx="1"/>
          </p:nvPr>
        </p:nvSpPr>
        <p:spPr>
          <a:xfrm>
            <a:off x="457200" y="914400"/>
            <a:ext cx="8229600" cy="5638800"/>
          </a:xfrm>
        </p:spPr>
        <p:txBody>
          <a:bodyPr>
            <a:normAutofit/>
          </a:bodyPr>
          <a:lstStyle/>
          <a:p>
            <a:r>
              <a:rPr lang="en-US" dirty="0" smtClean="0"/>
              <a:t>Check ship manifests for relatives at the destination and names of those left behind in Poland or </a:t>
            </a:r>
            <a:r>
              <a:rPr lang="en-US" dirty="0" err="1" smtClean="0"/>
              <a:t>Volhynia</a:t>
            </a:r>
            <a:endParaRPr lang="en-US" dirty="0" smtClean="0"/>
          </a:p>
          <a:p>
            <a:r>
              <a:rPr lang="en-US" dirty="0" smtClean="0"/>
              <a:t>Look for the people in the destination town or county in census records; see when they immigrated and look for information on that ship manifest</a:t>
            </a:r>
          </a:p>
          <a:p>
            <a:r>
              <a:rPr lang="en-US" dirty="0" smtClean="0"/>
              <a:t>Look in the SGGEE databanks (MPD, St. Petersburg, PRI); use </a:t>
            </a:r>
            <a:r>
              <a:rPr lang="en-US" dirty="0" err="1" smtClean="0"/>
              <a:t>Soundex</a:t>
            </a:r>
            <a:endParaRPr lang="en-US" dirty="0" smtClean="0"/>
          </a:p>
          <a:p>
            <a:r>
              <a:rPr lang="en-US" dirty="0" smtClean="0"/>
              <a:t>Lublin Project: search births, deaths, marriages separately; use </a:t>
            </a:r>
            <a:r>
              <a:rPr lang="en-US" dirty="0" err="1" smtClean="0"/>
              <a:t>Soundex</a:t>
            </a:r>
            <a:endParaRPr lang="en-US" dirty="0" smtClean="0"/>
          </a:p>
          <a:p>
            <a:r>
              <a:rPr lang="en-US" dirty="0" smtClean="0"/>
              <a:t>For any US or Canada searches, be creative about spelling and searching; don’t rely on the indexers—they don’t know your Tribe! Compare data on various records!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81000"/>
            <a:ext cx="8229600" cy="609600"/>
          </a:xfrm>
        </p:spPr>
        <p:txBody>
          <a:bodyPr>
            <a:normAutofit fontScale="90000"/>
          </a:bodyPr>
          <a:lstStyle/>
          <a:p>
            <a:r>
              <a:rPr lang="en-US" dirty="0" err="1" smtClean="0"/>
              <a:t>Strathcona</a:t>
            </a:r>
            <a:r>
              <a:rPr lang="en-US" dirty="0" smtClean="0"/>
              <a:t>, Alberta 1916</a:t>
            </a:r>
            <a:endParaRPr lang="en-US" dirty="0"/>
          </a:p>
        </p:txBody>
      </p:sp>
      <p:pic>
        <p:nvPicPr>
          <p:cNvPr id="35842" name="Picture 2" descr="C:\Users\sigrid\Desktop\Tribe\Canada edited\Kanopt_1916CanadaCensusofManitobaSaskatchewanandAlberta_164245991.jpg"/>
          <p:cNvPicPr>
            <a:picLocks noGrp="1" noChangeAspect="1" noChangeArrowheads="1"/>
          </p:cNvPicPr>
          <p:nvPr>
            <p:ph idx="1"/>
          </p:nvPr>
        </p:nvPicPr>
        <p:blipFill>
          <a:blip r:embed="rId3" cstate="print"/>
          <a:srcRect/>
          <a:stretch>
            <a:fillRect/>
          </a:stretch>
        </p:blipFill>
        <p:spPr bwMode="auto">
          <a:xfrm>
            <a:off x="0" y="1143000"/>
            <a:ext cx="9144000" cy="571499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1000"/>
          </a:xfrm>
        </p:spPr>
        <p:txBody>
          <a:bodyPr>
            <a:normAutofit fontScale="90000"/>
          </a:bodyPr>
          <a:lstStyle/>
          <a:p>
            <a:r>
              <a:rPr lang="en-US" sz="3200" dirty="0" err="1" smtClean="0"/>
              <a:t>Knop</a:t>
            </a:r>
            <a:r>
              <a:rPr lang="en-US" sz="3200" dirty="0" smtClean="0"/>
              <a:t> ship manifest 25 June 1904</a:t>
            </a:r>
            <a:endParaRPr lang="en-US" sz="3200" dirty="0"/>
          </a:p>
        </p:txBody>
      </p:sp>
      <p:sp>
        <p:nvSpPr>
          <p:cNvPr id="3" name="Content Placeholder 2"/>
          <p:cNvSpPr>
            <a:spLocks noGrp="1"/>
          </p:cNvSpPr>
          <p:nvPr>
            <p:ph sz="half" idx="1"/>
          </p:nvPr>
        </p:nvSpPr>
        <p:spPr>
          <a:xfrm>
            <a:off x="0" y="685800"/>
            <a:ext cx="8001000" cy="6172200"/>
          </a:xfrm>
        </p:spPr>
        <p:txBody>
          <a:bodyPr>
            <a:normAutofit fontScale="70000" lnSpcReduction="20000"/>
          </a:bodyPr>
          <a:lstStyle/>
          <a:p>
            <a:r>
              <a:rPr lang="en-US" dirty="0" err="1" smtClean="0"/>
              <a:t>Justina</a:t>
            </a:r>
            <a:r>
              <a:rPr lang="en-US" dirty="0" smtClean="0"/>
              <a:t> </a:t>
            </a:r>
            <a:r>
              <a:rPr lang="en-US" dirty="0" err="1" smtClean="0"/>
              <a:t>Knop</a:t>
            </a:r>
            <a:r>
              <a:rPr lang="en-US" dirty="0" smtClean="0"/>
              <a:t> (Knob)</a:t>
            </a:r>
          </a:p>
          <a:p>
            <a:r>
              <a:rPr lang="en-US" dirty="0" smtClean="0"/>
              <a:t>Age: 38</a:t>
            </a:r>
          </a:p>
          <a:p>
            <a:r>
              <a:rPr lang="en-US" dirty="0" smtClean="0"/>
              <a:t>Estimated Birth Year: </a:t>
            </a:r>
            <a:r>
              <a:rPr lang="en-US" dirty="0" err="1" smtClean="0"/>
              <a:t>abt</a:t>
            </a:r>
            <a:r>
              <a:rPr lang="en-US" dirty="0" smtClean="0"/>
              <a:t> 1866</a:t>
            </a:r>
          </a:p>
          <a:p>
            <a:r>
              <a:rPr lang="en-US" dirty="0" smtClean="0"/>
              <a:t>Date of Arrival: 25 Jun 1904</a:t>
            </a:r>
          </a:p>
          <a:p>
            <a:r>
              <a:rPr lang="en-US" dirty="0" smtClean="0"/>
              <a:t>Vessel: Lake Manitoba</a:t>
            </a:r>
          </a:p>
          <a:p>
            <a:r>
              <a:rPr lang="en-US" dirty="0" smtClean="0"/>
              <a:t>Arrival: Montreal, Quebec</a:t>
            </a:r>
          </a:p>
          <a:p>
            <a:r>
              <a:rPr lang="en-US" dirty="0" smtClean="0"/>
              <a:t>Departure: Liverpool, England</a:t>
            </a:r>
          </a:p>
          <a:p>
            <a:r>
              <a:rPr lang="en-US" dirty="0" smtClean="0"/>
              <a:t>Destination: Edmonton</a:t>
            </a:r>
          </a:p>
          <a:p>
            <a:r>
              <a:rPr lang="en-US" dirty="0" err="1" smtClean="0"/>
              <a:t>Justina</a:t>
            </a:r>
            <a:r>
              <a:rPr lang="en-US" dirty="0" smtClean="0"/>
              <a:t>, 38</a:t>
            </a:r>
          </a:p>
          <a:p>
            <a:r>
              <a:rPr lang="en-US" dirty="0" err="1" smtClean="0"/>
              <a:t>Julianna</a:t>
            </a:r>
            <a:r>
              <a:rPr lang="en-US" dirty="0" smtClean="0"/>
              <a:t>, 10</a:t>
            </a:r>
          </a:p>
          <a:p>
            <a:r>
              <a:rPr lang="en-US" dirty="0" smtClean="0"/>
              <a:t>Emilie, 7</a:t>
            </a:r>
          </a:p>
          <a:p>
            <a:r>
              <a:rPr lang="en-US" dirty="0" err="1" smtClean="0"/>
              <a:t>Auguste</a:t>
            </a:r>
            <a:r>
              <a:rPr lang="en-US" dirty="0" smtClean="0"/>
              <a:t>, 7</a:t>
            </a:r>
          </a:p>
          <a:p>
            <a:r>
              <a:rPr lang="en-US" dirty="0" smtClean="0"/>
              <a:t>Martha, 2</a:t>
            </a:r>
          </a:p>
          <a:p>
            <a:r>
              <a:rPr lang="en-US" dirty="0" smtClean="0"/>
              <a:t>Johann, 1</a:t>
            </a:r>
          </a:p>
          <a:p>
            <a:endParaRPr lang="en-US" dirty="0" smtClean="0"/>
          </a:p>
          <a:p>
            <a:endParaRPr lang="en-US" dirty="0" smtClean="0"/>
          </a:p>
          <a:p>
            <a:endParaRPr lang="en-US" dirty="0" smtClean="0"/>
          </a:p>
          <a:p>
            <a:endParaRPr lang="en-US" dirty="0" smtClean="0"/>
          </a:p>
          <a:p>
            <a:pPr>
              <a:buNone/>
            </a:pPr>
            <a:endParaRPr lang="en-US" dirty="0" smtClean="0"/>
          </a:p>
          <a:p>
            <a:endParaRPr lang="en-US" dirty="0" smtClean="0"/>
          </a:p>
          <a:p>
            <a:r>
              <a:rPr lang="en-US" dirty="0" smtClean="0"/>
              <a:t>Johanna </a:t>
            </a:r>
            <a:r>
              <a:rPr lang="en-US" dirty="0" err="1" smtClean="0"/>
              <a:t>Arent</a:t>
            </a:r>
            <a:r>
              <a:rPr lang="en-US" dirty="0" smtClean="0"/>
              <a:t> (Arndt) </a:t>
            </a:r>
          </a:p>
          <a:p>
            <a:pPr>
              <a:buNone/>
            </a:pPr>
            <a:r>
              <a:rPr lang="en-US" dirty="0" smtClean="0"/>
              <a:t>with children Johann &amp; Wilhelm also going to Edmonton</a:t>
            </a:r>
          </a:p>
          <a:p>
            <a:pPr>
              <a:buNone/>
            </a:pPr>
            <a:endParaRPr lang="en-US" dirty="0"/>
          </a:p>
        </p:txBody>
      </p:sp>
      <p:pic>
        <p:nvPicPr>
          <p:cNvPr id="36867" name="Picture 3" descr="C:\Users\sigrid\Desktop\Tribe\Canada edited\KnopArndt_CanadianPassenger(rev).jpg"/>
          <p:cNvPicPr>
            <a:picLocks noGrp="1" noChangeAspect="1" noChangeArrowheads="1"/>
          </p:cNvPicPr>
          <p:nvPr>
            <p:ph sz="half" idx="2"/>
          </p:nvPr>
        </p:nvPicPr>
        <p:blipFill>
          <a:blip r:embed="rId3" cstate="print"/>
          <a:srcRect/>
          <a:stretch>
            <a:fillRect/>
          </a:stretch>
        </p:blipFill>
        <p:spPr bwMode="auto">
          <a:xfrm>
            <a:off x="3429000" y="990600"/>
            <a:ext cx="5486400" cy="50292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r>
              <a:rPr lang="en-US" dirty="0" smtClean="0"/>
              <a:t>1916 </a:t>
            </a:r>
            <a:r>
              <a:rPr lang="en-US" dirty="0" err="1" smtClean="0"/>
              <a:t>Strathcona</a:t>
            </a:r>
            <a:r>
              <a:rPr lang="en-US" dirty="0" smtClean="0"/>
              <a:t>, AB census</a:t>
            </a:r>
            <a:endParaRPr lang="en-US" dirty="0"/>
          </a:p>
        </p:txBody>
      </p:sp>
      <p:sp>
        <p:nvSpPr>
          <p:cNvPr id="3" name="Content Placeholder 2"/>
          <p:cNvSpPr>
            <a:spLocks noGrp="1"/>
          </p:cNvSpPr>
          <p:nvPr>
            <p:ph sz="half" idx="1"/>
          </p:nvPr>
        </p:nvSpPr>
        <p:spPr>
          <a:xfrm>
            <a:off x="304800" y="1371600"/>
            <a:ext cx="4267200" cy="5334000"/>
          </a:xfrm>
        </p:spPr>
        <p:txBody>
          <a:bodyPr>
            <a:noAutofit/>
          </a:bodyPr>
          <a:lstStyle/>
          <a:p>
            <a:pPr>
              <a:buNone/>
            </a:pPr>
            <a:r>
              <a:rPr lang="en-US" sz="2000" dirty="0" smtClean="0"/>
              <a:t>Townships 49, 50 and 51, ranges 21 and 22, W. 4. M.</a:t>
            </a:r>
          </a:p>
          <a:p>
            <a:pPr>
              <a:buNone/>
            </a:pPr>
            <a:r>
              <a:rPr lang="en-US" sz="2400" dirty="0" smtClean="0"/>
              <a:t>Household Members: </a:t>
            </a:r>
            <a:r>
              <a:rPr lang="en-US" sz="2000" dirty="0" smtClean="0"/>
              <a:t>	</a:t>
            </a:r>
          </a:p>
          <a:p>
            <a:r>
              <a:rPr lang="en-US" sz="2000" dirty="0" smtClean="0"/>
              <a:t>Julius </a:t>
            </a:r>
            <a:r>
              <a:rPr lang="en-US" sz="2000" dirty="0" err="1" smtClean="0"/>
              <a:t>Kanopt</a:t>
            </a:r>
            <a:r>
              <a:rPr lang="en-US" sz="2000" dirty="0" smtClean="0"/>
              <a:t> 46</a:t>
            </a:r>
          </a:p>
          <a:p>
            <a:r>
              <a:rPr lang="en-US" sz="2000" dirty="0" err="1" smtClean="0"/>
              <a:t>Jessina</a:t>
            </a:r>
            <a:r>
              <a:rPr lang="en-US" sz="2000" dirty="0" smtClean="0"/>
              <a:t> </a:t>
            </a:r>
            <a:r>
              <a:rPr lang="en-US" sz="2000" dirty="0" err="1" smtClean="0"/>
              <a:t>Kanopt</a:t>
            </a:r>
            <a:r>
              <a:rPr lang="en-US" sz="2000" dirty="0" smtClean="0"/>
              <a:t> 40</a:t>
            </a:r>
          </a:p>
          <a:p>
            <a:r>
              <a:rPr lang="en-US" sz="2000" dirty="0" err="1" smtClean="0"/>
              <a:t>Julina</a:t>
            </a:r>
            <a:r>
              <a:rPr lang="en-US" sz="2000" dirty="0" smtClean="0"/>
              <a:t> </a:t>
            </a:r>
            <a:r>
              <a:rPr lang="en-US" sz="2000" dirty="0" err="1" smtClean="0"/>
              <a:t>Kanopt</a:t>
            </a:r>
            <a:r>
              <a:rPr lang="en-US" sz="2000" dirty="0" smtClean="0"/>
              <a:t> 29</a:t>
            </a:r>
          </a:p>
          <a:p>
            <a:r>
              <a:rPr lang="en-US" sz="2000" dirty="0" smtClean="0"/>
              <a:t>Edward </a:t>
            </a:r>
            <a:r>
              <a:rPr lang="en-US" sz="2000" dirty="0" err="1" smtClean="0"/>
              <a:t>Kanopt</a:t>
            </a:r>
            <a:r>
              <a:rPr lang="en-US" sz="2000" dirty="0" smtClean="0"/>
              <a:t> 25</a:t>
            </a:r>
          </a:p>
          <a:p>
            <a:r>
              <a:rPr lang="en-US" sz="2000" dirty="0" smtClean="0"/>
              <a:t>Millie </a:t>
            </a:r>
            <a:r>
              <a:rPr lang="en-US" sz="2000" dirty="0" err="1" smtClean="0"/>
              <a:t>Kanopt</a:t>
            </a:r>
            <a:r>
              <a:rPr lang="en-US" sz="2000" dirty="0" smtClean="0"/>
              <a:t> 20</a:t>
            </a:r>
          </a:p>
          <a:p>
            <a:r>
              <a:rPr lang="en-US" sz="2000" dirty="0" smtClean="0"/>
              <a:t>August </a:t>
            </a:r>
            <a:r>
              <a:rPr lang="en-US" sz="2000" dirty="0" err="1" smtClean="0"/>
              <a:t>Kanopt</a:t>
            </a:r>
            <a:r>
              <a:rPr lang="en-US" sz="2000" dirty="0" smtClean="0"/>
              <a:t> 19</a:t>
            </a:r>
          </a:p>
          <a:p>
            <a:r>
              <a:rPr lang="en-US" sz="2000" dirty="0" smtClean="0"/>
              <a:t>Martha </a:t>
            </a:r>
            <a:r>
              <a:rPr lang="en-US" sz="2000" dirty="0" err="1" smtClean="0"/>
              <a:t>Kanopt</a:t>
            </a:r>
            <a:r>
              <a:rPr lang="en-US" sz="2000" dirty="0" smtClean="0"/>
              <a:t> 16</a:t>
            </a:r>
          </a:p>
          <a:p>
            <a:r>
              <a:rPr lang="en-US" sz="2000" dirty="0" smtClean="0"/>
              <a:t>John </a:t>
            </a:r>
            <a:r>
              <a:rPr lang="en-US" sz="2000" dirty="0" err="1" smtClean="0"/>
              <a:t>Kanopt</a:t>
            </a:r>
            <a:r>
              <a:rPr lang="en-US" sz="2000" dirty="0" smtClean="0"/>
              <a:t> 14</a:t>
            </a:r>
          </a:p>
          <a:p>
            <a:r>
              <a:rPr lang="en-US" sz="2000" dirty="0" err="1" smtClean="0"/>
              <a:t>Liddie</a:t>
            </a:r>
            <a:r>
              <a:rPr lang="en-US" sz="2000" dirty="0" smtClean="0"/>
              <a:t> </a:t>
            </a:r>
            <a:r>
              <a:rPr lang="en-US" sz="2000" dirty="0" err="1" smtClean="0"/>
              <a:t>Kanopt</a:t>
            </a:r>
            <a:r>
              <a:rPr lang="en-US" sz="2000" dirty="0" smtClean="0"/>
              <a:t> 9</a:t>
            </a:r>
          </a:p>
          <a:p>
            <a:r>
              <a:rPr lang="en-US" sz="2000" dirty="0" err="1" smtClean="0"/>
              <a:t>Olna</a:t>
            </a:r>
            <a:r>
              <a:rPr lang="en-US" sz="2000" dirty="0" smtClean="0"/>
              <a:t> </a:t>
            </a:r>
            <a:r>
              <a:rPr lang="en-US" sz="2000" dirty="0" err="1" smtClean="0"/>
              <a:t>Kanopt</a:t>
            </a:r>
            <a:r>
              <a:rPr lang="en-US" sz="2000" dirty="0" smtClean="0"/>
              <a:t> 7</a:t>
            </a:r>
          </a:p>
          <a:p>
            <a:r>
              <a:rPr lang="en-US" sz="2000" dirty="0" smtClean="0"/>
              <a:t>Lena </a:t>
            </a:r>
            <a:r>
              <a:rPr lang="en-US" sz="2000" dirty="0" err="1" smtClean="0"/>
              <a:t>Kanopt</a:t>
            </a:r>
            <a:r>
              <a:rPr lang="en-US" sz="2000" dirty="0" smtClean="0"/>
              <a:t> 5</a:t>
            </a:r>
          </a:p>
          <a:p>
            <a:endParaRPr lang="en-US" sz="2000" dirty="0"/>
          </a:p>
        </p:txBody>
      </p:sp>
      <p:sp>
        <p:nvSpPr>
          <p:cNvPr id="4" name="Content Placeholder 3"/>
          <p:cNvSpPr>
            <a:spLocks noGrp="1"/>
          </p:cNvSpPr>
          <p:nvPr>
            <p:ph sz="half" idx="2"/>
          </p:nvPr>
        </p:nvSpPr>
        <p:spPr>
          <a:xfrm>
            <a:off x="4800600" y="1219200"/>
            <a:ext cx="3886200" cy="5638800"/>
          </a:xfrm>
        </p:spPr>
        <p:txBody>
          <a:bodyPr>
            <a:normAutofit fontScale="32500" lnSpcReduction="20000"/>
          </a:bodyPr>
          <a:lstStyle/>
          <a:p>
            <a:pPr>
              <a:buNone/>
            </a:pPr>
            <a:endParaRPr lang="en-US" sz="6200" dirty="0" smtClean="0"/>
          </a:p>
          <a:p>
            <a:pPr>
              <a:buNone/>
            </a:pPr>
            <a:r>
              <a:rPr lang="en-US" sz="7400" dirty="0" smtClean="0"/>
              <a:t>1904 </a:t>
            </a:r>
            <a:r>
              <a:rPr lang="en-US" sz="7400" dirty="0" err="1" smtClean="0"/>
              <a:t>Knop</a:t>
            </a:r>
            <a:r>
              <a:rPr lang="en-US" sz="7400" dirty="0" smtClean="0"/>
              <a:t> ship manifest:</a:t>
            </a:r>
          </a:p>
          <a:p>
            <a:r>
              <a:rPr lang="en-US" sz="6200" dirty="0" err="1" smtClean="0"/>
              <a:t>Justina</a:t>
            </a:r>
            <a:r>
              <a:rPr lang="en-US" sz="6200" dirty="0" smtClean="0"/>
              <a:t>, 38</a:t>
            </a:r>
          </a:p>
          <a:p>
            <a:r>
              <a:rPr lang="en-US" sz="6200" dirty="0" err="1" smtClean="0"/>
              <a:t>Julianna</a:t>
            </a:r>
            <a:r>
              <a:rPr lang="en-US" sz="6200" dirty="0" smtClean="0"/>
              <a:t>, 10</a:t>
            </a:r>
          </a:p>
          <a:p>
            <a:r>
              <a:rPr lang="en-US" sz="6200" dirty="0" smtClean="0"/>
              <a:t>Emilie, 7</a:t>
            </a:r>
          </a:p>
          <a:p>
            <a:r>
              <a:rPr lang="en-US" sz="6200" dirty="0" err="1" smtClean="0"/>
              <a:t>Auguste</a:t>
            </a:r>
            <a:r>
              <a:rPr lang="en-US" sz="6200" dirty="0" smtClean="0"/>
              <a:t>, 7</a:t>
            </a:r>
          </a:p>
          <a:p>
            <a:r>
              <a:rPr lang="en-US" sz="6200" dirty="0" smtClean="0"/>
              <a:t>Martha, 2</a:t>
            </a:r>
          </a:p>
          <a:p>
            <a:r>
              <a:rPr lang="en-US" sz="6200" dirty="0" smtClean="0"/>
              <a:t>Johann</a:t>
            </a:r>
            <a:r>
              <a:rPr lang="en-US" sz="7400" dirty="0" smtClean="0"/>
              <a:t>, 1</a:t>
            </a:r>
          </a:p>
          <a:p>
            <a:endParaRPr lang="en-US" dirty="0" smtClean="0"/>
          </a:p>
          <a:p>
            <a:pPr>
              <a:buNone/>
            </a:pPr>
            <a:endParaRPr lang="en-US" dirty="0" smtClean="0"/>
          </a:p>
          <a:p>
            <a:pPr>
              <a:buNone/>
            </a:pPr>
            <a:endParaRPr lang="en-US" dirty="0" smtClean="0"/>
          </a:p>
          <a:p>
            <a:pPr>
              <a:buNone/>
            </a:pPr>
            <a:r>
              <a:rPr lang="en-US" sz="7400" dirty="0" smtClean="0"/>
              <a:t>1916 neighbors:</a:t>
            </a:r>
          </a:p>
          <a:p>
            <a:pPr>
              <a:buNone/>
            </a:pPr>
            <a:r>
              <a:rPr lang="en-US" sz="6000" dirty="0" err="1" smtClean="0"/>
              <a:t>Rhudolph</a:t>
            </a:r>
            <a:r>
              <a:rPr lang="en-US" sz="6000" dirty="0" smtClean="0"/>
              <a:t> Arndt 46</a:t>
            </a:r>
          </a:p>
          <a:p>
            <a:pPr>
              <a:buNone/>
            </a:pPr>
            <a:r>
              <a:rPr lang="en-US" sz="6000" dirty="0" err="1" smtClean="0"/>
              <a:t>Johannen</a:t>
            </a:r>
            <a:r>
              <a:rPr lang="en-US" sz="6000" dirty="0" smtClean="0"/>
              <a:t> Arndt 	36</a:t>
            </a:r>
          </a:p>
          <a:p>
            <a:pPr>
              <a:buNone/>
            </a:pPr>
            <a:r>
              <a:rPr lang="en-US" sz="6000" dirty="0" smtClean="0"/>
              <a:t>John Arndt 	14</a:t>
            </a:r>
          </a:p>
          <a:p>
            <a:pPr>
              <a:buNone/>
            </a:pPr>
            <a:r>
              <a:rPr lang="en-US" sz="6000" dirty="0" smtClean="0"/>
              <a:t>Willie Arndt 	11</a:t>
            </a:r>
          </a:p>
          <a:p>
            <a:pPr>
              <a:buNone/>
            </a:pPr>
            <a:r>
              <a:rPr lang="en-US" sz="6000" dirty="0" err="1" smtClean="0"/>
              <a:t>Gustoff</a:t>
            </a:r>
            <a:r>
              <a:rPr lang="en-US" sz="6000" dirty="0" smtClean="0"/>
              <a:t> Arndt 	10</a:t>
            </a:r>
          </a:p>
          <a:p>
            <a:pPr>
              <a:buNone/>
            </a:pPr>
            <a:r>
              <a:rPr lang="en-US" sz="6000" dirty="0" smtClean="0"/>
              <a:t>Ernest Arndt 	7</a:t>
            </a:r>
          </a:p>
          <a:p>
            <a:pPr>
              <a:buNone/>
            </a:pPr>
            <a:r>
              <a:rPr lang="en-US" sz="6000" dirty="0" smtClean="0"/>
              <a:t>Matilda Arndt 	2</a:t>
            </a:r>
            <a:endParaRPr lang="en-US" sz="6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a:bodyPr>
          <a:lstStyle/>
          <a:p>
            <a:r>
              <a:rPr lang="en-US" sz="3600" dirty="0" smtClean="0"/>
              <a:t>Track the Tribe: Find your Clan &amp; Ancestors</a:t>
            </a:r>
            <a:endParaRPr lang="en-US" sz="3600" dirty="0"/>
          </a:p>
        </p:txBody>
      </p:sp>
      <p:sp>
        <p:nvSpPr>
          <p:cNvPr id="3" name="Content Placeholder 2"/>
          <p:cNvSpPr>
            <a:spLocks noGrp="1"/>
          </p:cNvSpPr>
          <p:nvPr>
            <p:ph idx="1"/>
          </p:nvPr>
        </p:nvSpPr>
        <p:spPr>
          <a:xfrm>
            <a:off x="457200" y="1524000"/>
            <a:ext cx="8229600" cy="5105400"/>
          </a:xfrm>
        </p:spPr>
        <p:txBody>
          <a:bodyPr>
            <a:noAutofit/>
          </a:bodyPr>
          <a:lstStyle/>
          <a:p>
            <a:r>
              <a:rPr lang="en-US" sz="2800" dirty="0" smtClean="0"/>
              <a:t>People travelled and settled in groups with ties</a:t>
            </a:r>
          </a:p>
          <a:p>
            <a:r>
              <a:rPr lang="en-US" sz="2800" dirty="0" smtClean="0"/>
              <a:t>Related families from the same village may have immigrated to a new place together</a:t>
            </a:r>
          </a:p>
          <a:p>
            <a:r>
              <a:rPr lang="en-US" sz="2800" dirty="0" smtClean="0"/>
              <a:t>Look for immigration clusters on ship manifests and in early census records</a:t>
            </a:r>
          </a:p>
          <a:p>
            <a:r>
              <a:rPr lang="en-US" sz="2800" dirty="0" smtClean="0"/>
              <a:t>Compare census records &amp; track the immigration of neighbors. Are they from the same village?</a:t>
            </a:r>
          </a:p>
          <a:p>
            <a:r>
              <a:rPr lang="en-US" sz="2800" dirty="0" smtClean="0"/>
              <a:t>Examine the witnesses on documents and figure out how they might be related to your family</a:t>
            </a:r>
          </a:p>
          <a:p>
            <a:r>
              <a:rPr lang="en-US" sz="2800" dirty="0" smtClean="0"/>
              <a:t>A clan member’s record may lead you to your own ancestral village &amp; your missing relatives</a:t>
            </a:r>
            <a:endParaRPr lang="en-US"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lstStyle/>
          <a:p>
            <a:r>
              <a:rPr lang="en-US" dirty="0" smtClean="0"/>
              <a:t>Knob in </a:t>
            </a:r>
            <a:r>
              <a:rPr lang="en-US" dirty="0" err="1" smtClean="0"/>
              <a:t>Strathcona</a:t>
            </a:r>
            <a:r>
              <a:rPr lang="en-US" dirty="0" smtClean="0"/>
              <a:t> 1906</a:t>
            </a:r>
            <a:endParaRPr lang="en-US" dirty="0"/>
          </a:p>
        </p:txBody>
      </p:sp>
      <p:pic>
        <p:nvPicPr>
          <p:cNvPr id="37890" name="Picture 2" descr="C:\Users\sigrid\Desktop\Tribe\Canada edited\1906CanadaCensus-Knob(rev).jpg"/>
          <p:cNvPicPr>
            <a:picLocks noGrp="1" noChangeAspect="1" noChangeArrowheads="1"/>
          </p:cNvPicPr>
          <p:nvPr>
            <p:ph idx="1"/>
          </p:nvPr>
        </p:nvPicPr>
        <p:blipFill>
          <a:blip r:embed="rId3" cstate="print"/>
          <a:srcRect/>
          <a:stretch>
            <a:fillRect/>
          </a:stretch>
        </p:blipFill>
        <p:spPr bwMode="auto">
          <a:xfrm>
            <a:off x="228600" y="1981200"/>
            <a:ext cx="8763000" cy="41148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p>
            <a:r>
              <a:rPr lang="en-US" sz="3600" dirty="0" smtClean="0"/>
              <a:t>1929 Manifest for </a:t>
            </a:r>
            <a:r>
              <a:rPr lang="en-US" sz="3600" dirty="0" err="1" smtClean="0"/>
              <a:t>Cabel</a:t>
            </a:r>
            <a:r>
              <a:rPr lang="en-US" sz="3600" dirty="0" smtClean="0"/>
              <a:t> (</a:t>
            </a:r>
            <a:r>
              <a:rPr lang="en-US" sz="3600" dirty="0" err="1" smtClean="0"/>
              <a:t>Zabel</a:t>
            </a:r>
            <a:r>
              <a:rPr lang="en-US" sz="3600" dirty="0" smtClean="0"/>
              <a:t>)</a:t>
            </a:r>
            <a:endParaRPr lang="en-US" sz="3600" dirty="0"/>
          </a:p>
        </p:txBody>
      </p:sp>
      <p:sp>
        <p:nvSpPr>
          <p:cNvPr id="3" name="Text Placeholder 2"/>
          <p:cNvSpPr>
            <a:spLocks noGrp="1"/>
          </p:cNvSpPr>
          <p:nvPr>
            <p:ph type="body" idx="1"/>
          </p:nvPr>
        </p:nvSpPr>
        <p:spPr>
          <a:xfrm>
            <a:off x="152400" y="1143000"/>
            <a:ext cx="4344988" cy="762000"/>
          </a:xfrm>
        </p:spPr>
        <p:txBody>
          <a:bodyPr/>
          <a:lstStyle/>
          <a:p>
            <a:endParaRPr lang="en-US" sz="1800" dirty="0" smtClean="0"/>
          </a:p>
          <a:p>
            <a:r>
              <a:rPr lang="en-US" sz="1800" dirty="0" smtClean="0"/>
              <a:t>Rudolf, Olga (</a:t>
            </a:r>
            <a:r>
              <a:rPr lang="en-US" sz="1800" dirty="0" err="1" smtClean="0"/>
              <a:t>Hapke</a:t>
            </a:r>
            <a:r>
              <a:rPr lang="en-US" sz="1800" dirty="0" smtClean="0"/>
              <a:t>) &amp; Sigismund</a:t>
            </a:r>
          </a:p>
          <a:p>
            <a:r>
              <a:rPr lang="en-US" sz="1800" dirty="0" smtClean="0"/>
              <a:t>Born in </a:t>
            </a:r>
            <a:r>
              <a:rPr lang="en-US" sz="1800" dirty="0" err="1" smtClean="0"/>
              <a:t>Nowina</a:t>
            </a:r>
            <a:r>
              <a:rPr lang="en-US" sz="1800" dirty="0" smtClean="0"/>
              <a:t> &amp; </a:t>
            </a:r>
            <a:r>
              <a:rPr lang="en-US" sz="1800" dirty="0" err="1" smtClean="0"/>
              <a:t>Debowiec</a:t>
            </a:r>
            <a:r>
              <a:rPr lang="en-US" sz="1800" dirty="0" smtClean="0"/>
              <a:t>, Poland</a:t>
            </a:r>
          </a:p>
          <a:p>
            <a:endParaRPr lang="en-US" sz="2800" dirty="0"/>
          </a:p>
        </p:txBody>
      </p:sp>
      <p:sp>
        <p:nvSpPr>
          <p:cNvPr id="4" name="Text Placeholder 3"/>
          <p:cNvSpPr>
            <a:spLocks noGrp="1"/>
          </p:cNvSpPr>
          <p:nvPr>
            <p:ph type="body" sz="half" idx="3"/>
          </p:nvPr>
        </p:nvSpPr>
        <p:spPr>
          <a:xfrm>
            <a:off x="4495799" y="1143000"/>
            <a:ext cx="4648201" cy="609600"/>
          </a:xfrm>
        </p:spPr>
        <p:txBody>
          <a:bodyPr>
            <a:normAutofit/>
          </a:bodyPr>
          <a:lstStyle/>
          <a:p>
            <a:r>
              <a:rPr lang="en-US" sz="1800" dirty="0" smtClean="0"/>
              <a:t>Sponsors: C.N.R. Winnipeg</a:t>
            </a:r>
          </a:p>
          <a:p>
            <a:r>
              <a:rPr lang="en-US" sz="1800" dirty="0" smtClean="0"/>
              <a:t>Leaving brother August </a:t>
            </a:r>
            <a:r>
              <a:rPr lang="en-US" sz="1800" dirty="0" err="1" smtClean="0"/>
              <a:t>Milnikel</a:t>
            </a:r>
            <a:r>
              <a:rPr lang="en-US" sz="1800" dirty="0" smtClean="0"/>
              <a:t>, </a:t>
            </a:r>
            <a:r>
              <a:rPr lang="en-US" sz="1800" dirty="0" err="1" smtClean="0"/>
              <a:t>Nowina</a:t>
            </a:r>
            <a:endParaRPr lang="en-US" sz="1800" dirty="0"/>
          </a:p>
        </p:txBody>
      </p:sp>
      <p:pic>
        <p:nvPicPr>
          <p:cNvPr id="38914" name="Picture 2" descr="C:\Users\sigrid\Desktop\Tribe\Canada edited\Zabel manifest 1929A.jpg"/>
          <p:cNvPicPr>
            <a:picLocks noGrp="1" noChangeAspect="1" noChangeArrowheads="1"/>
          </p:cNvPicPr>
          <p:nvPr>
            <p:ph sz="quarter" idx="2"/>
          </p:nvPr>
        </p:nvPicPr>
        <p:blipFill>
          <a:blip r:embed="rId3" cstate="print"/>
          <a:srcRect/>
          <a:stretch>
            <a:fillRect/>
          </a:stretch>
        </p:blipFill>
        <p:spPr bwMode="auto">
          <a:xfrm>
            <a:off x="0" y="1905000"/>
            <a:ext cx="8686800" cy="2133600"/>
          </a:xfrm>
          <a:prstGeom prst="rect">
            <a:avLst/>
          </a:prstGeom>
          <a:noFill/>
        </p:spPr>
      </p:pic>
      <p:sp>
        <p:nvSpPr>
          <p:cNvPr id="9" name="Content Placeholder 8"/>
          <p:cNvSpPr>
            <a:spLocks noGrp="1"/>
          </p:cNvSpPr>
          <p:nvPr>
            <p:ph sz="quarter" idx="4"/>
          </p:nvPr>
        </p:nvSpPr>
        <p:spPr/>
        <p:txBody>
          <a:bodyPr/>
          <a:lstStyle/>
          <a:p>
            <a:endParaRPr lang="en-US" dirty="0"/>
          </a:p>
        </p:txBody>
      </p:sp>
      <p:pic>
        <p:nvPicPr>
          <p:cNvPr id="38916" name="Picture 4" descr="C:\Users\sigrid\Desktop\Tribe\Canada edited\Zabel manifest 1929B.jpg"/>
          <p:cNvPicPr>
            <a:picLocks noChangeAspect="1" noChangeArrowheads="1"/>
          </p:cNvPicPr>
          <p:nvPr/>
        </p:nvPicPr>
        <p:blipFill>
          <a:blip r:embed="rId4" cstate="print"/>
          <a:srcRect/>
          <a:stretch>
            <a:fillRect/>
          </a:stretch>
        </p:blipFill>
        <p:spPr bwMode="auto">
          <a:xfrm>
            <a:off x="152400" y="4191000"/>
            <a:ext cx="8458200" cy="2667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sz="4000" dirty="0" smtClean="0"/>
              <a:t>SGGEE searches for </a:t>
            </a:r>
            <a:r>
              <a:rPr lang="en-US" sz="4000" dirty="0" err="1" smtClean="0"/>
              <a:t>Milnikel</a:t>
            </a:r>
            <a:endParaRPr lang="en-US" sz="4000" dirty="0"/>
          </a:p>
        </p:txBody>
      </p:sp>
      <p:sp>
        <p:nvSpPr>
          <p:cNvPr id="5" name="Text Placeholder 4"/>
          <p:cNvSpPr>
            <a:spLocks noGrp="1"/>
          </p:cNvSpPr>
          <p:nvPr>
            <p:ph type="body" idx="1"/>
          </p:nvPr>
        </p:nvSpPr>
        <p:spPr>
          <a:xfrm>
            <a:off x="457200" y="990600"/>
            <a:ext cx="4040188" cy="533400"/>
          </a:xfrm>
        </p:spPr>
        <p:txBody>
          <a:bodyPr/>
          <a:lstStyle/>
          <a:p>
            <a:r>
              <a:rPr lang="en-US" dirty="0" smtClean="0"/>
              <a:t>Lublin Project database</a:t>
            </a:r>
            <a:endParaRPr lang="en-US" dirty="0"/>
          </a:p>
        </p:txBody>
      </p:sp>
      <p:sp>
        <p:nvSpPr>
          <p:cNvPr id="6" name="Text Placeholder 5"/>
          <p:cNvSpPr>
            <a:spLocks noGrp="1"/>
          </p:cNvSpPr>
          <p:nvPr>
            <p:ph type="body" sz="half" idx="3"/>
          </p:nvPr>
        </p:nvSpPr>
        <p:spPr>
          <a:xfrm>
            <a:off x="4645025" y="914401"/>
            <a:ext cx="4041775" cy="685800"/>
          </a:xfrm>
        </p:spPr>
        <p:txBody>
          <a:bodyPr/>
          <a:lstStyle/>
          <a:p>
            <a:r>
              <a:rPr lang="en-US" dirty="0" smtClean="0"/>
              <a:t>MPD = EWZ SGGEE008</a:t>
            </a:r>
            <a:endParaRPr lang="en-US" dirty="0"/>
          </a:p>
        </p:txBody>
      </p:sp>
      <p:pic>
        <p:nvPicPr>
          <p:cNvPr id="39939" name="Picture 3" descr="C:\Users\sigrid\Desktop\MilnikelZabel.JPG"/>
          <p:cNvPicPr>
            <a:picLocks noGrp="1" noChangeAspect="1" noChangeArrowheads="1"/>
          </p:cNvPicPr>
          <p:nvPr>
            <p:ph sz="quarter" idx="2"/>
          </p:nvPr>
        </p:nvPicPr>
        <p:blipFill>
          <a:blip r:embed="rId3" cstate="print"/>
          <a:srcRect/>
          <a:stretch>
            <a:fillRect/>
          </a:stretch>
        </p:blipFill>
        <p:spPr bwMode="auto">
          <a:xfrm>
            <a:off x="381000" y="1524000"/>
            <a:ext cx="8229600" cy="2667000"/>
          </a:xfrm>
          <a:prstGeom prst="rect">
            <a:avLst/>
          </a:prstGeom>
          <a:noFill/>
        </p:spPr>
      </p:pic>
      <p:pic>
        <p:nvPicPr>
          <p:cNvPr id="39940" name="Picture 4" descr="C:\Users\sigrid\Desktop\MilnikelEWZ.JPG"/>
          <p:cNvPicPr>
            <a:picLocks noGrp="1" noChangeAspect="1" noChangeArrowheads="1"/>
          </p:cNvPicPr>
          <p:nvPr>
            <p:ph sz="quarter" idx="4"/>
          </p:nvPr>
        </p:nvPicPr>
        <p:blipFill>
          <a:blip r:embed="rId4" cstate="print"/>
          <a:srcRect/>
          <a:stretch>
            <a:fillRect/>
          </a:stretch>
        </p:blipFill>
        <p:spPr bwMode="auto">
          <a:xfrm>
            <a:off x="381000" y="3581400"/>
            <a:ext cx="8229600" cy="32766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00200"/>
          </a:xfrm>
        </p:spPr>
        <p:txBody>
          <a:bodyPr>
            <a:normAutofit fontScale="90000"/>
          </a:bodyPr>
          <a:lstStyle/>
          <a:p>
            <a:r>
              <a:rPr lang="en-US" sz="3600" b="1" dirty="0" err="1" smtClean="0"/>
              <a:t>Belke</a:t>
            </a:r>
            <a:r>
              <a:rPr lang="en-US" sz="3600" b="1" dirty="0" smtClean="0"/>
              <a:t> and </a:t>
            </a:r>
            <a:r>
              <a:rPr lang="en-US" sz="3600" b="1" dirty="0" err="1" smtClean="0"/>
              <a:t>Zabel</a:t>
            </a:r>
            <a:r>
              <a:rPr lang="en-US" sz="3600" b="1" dirty="0" smtClean="0"/>
              <a:t> in </a:t>
            </a:r>
            <a:br>
              <a:rPr lang="en-US" sz="3600" b="1" dirty="0" smtClean="0"/>
            </a:br>
            <a:r>
              <a:rPr lang="en-US" sz="3600" b="1" dirty="0" smtClean="0"/>
              <a:t>Hines Creek, Alberta</a:t>
            </a:r>
            <a:r>
              <a:rPr lang="en-US" sz="3600" dirty="0" smtClean="0"/>
              <a:t/>
            </a:r>
            <a:br>
              <a:rPr lang="en-US" sz="3600" dirty="0" smtClean="0"/>
            </a:br>
            <a:endParaRPr lang="en-US" sz="3600" dirty="0"/>
          </a:p>
        </p:txBody>
      </p:sp>
      <p:sp>
        <p:nvSpPr>
          <p:cNvPr id="11" name="Text Placeholder 10"/>
          <p:cNvSpPr>
            <a:spLocks noGrp="1"/>
          </p:cNvSpPr>
          <p:nvPr>
            <p:ph type="body" idx="1"/>
          </p:nvPr>
        </p:nvSpPr>
        <p:spPr>
          <a:xfrm>
            <a:off x="152400" y="1828800"/>
            <a:ext cx="3886200" cy="914400"/>
          </a:xfrm>
        </p:spPr>
        <p:txBody>
          <a:bodyPr/>
          <a:lstStyle/>
          <a:p>
            <a:r>
              <a:rPr lang="en-US" sz="2800" b="0" dirty="0" err="1" smtClean="0"/>
              <a:t>Belke</a:t>
            </a:r>
            <a:r>
              <a:rPr lang="en-US" sz="2800" b="0" dirty="0" smtClean="0"/>
              <a:t> family in 1942</a:t>
            </a:r>
            <a:endParaRPr lang="en-US" sz="2800" b="0" dirty="0"/>
          </a:p>
        </p:txBody>
      </p:sp>
      <p:sp>
        <p:nvSpPr>
          <p:cNvPr id="12" name="Text Placeholder 11"/>
          <p:cNvSpPr>
            <a:spLocks noGrp="1"/>
          </p:cNvSpPr>
          <p:nvPr>
            <p:ph type="body" sz="half" idx="3"/>
          </p:nvPr>
        </p:nvSpPr>
        <p:spPr>
          <a:xfrm>
            <a:off x="4953000" y="3810000"/>
            <a:ext cx="4038600" cy="990600"/>
          </a:xfrm>
        </p:spPr>
        <p:txBody>
          <a:bodyPr>
            <a:normAutofit lnSpcReduction="10000"/>
          </a:bodyPr>
          <a:lstStyle/>
          <a:p>
            <a:r>
              <a:rPr lang="en-US" b="0" dirty="0" smtClean="0"/>
              <a:t>Sigismund </a:t>
            </a:r>
            <a:r>
              <a:rPr lang="en-US" b="0" dirty="0" err="1" smtClean="0"/>
              <a:t>Zabel</a:t>
            </a:r>
            <a:r>
              <a:rPr lang="en-US" b="0" dirty="0" smtClean="0"/>
              <a:t> holding wreath at Adolf </a:t>
            </a:r>
            <a:r>
              <a:rPr lang="en-US" b="0" dirty="0" err="1" smtClean="0"/>
              <a:t>Belke’s</a:t>
            </a:r>
            <a:r>
              <a:rPr lang="en-US" b="0" dirty="0" smtClean="0"/>
              <a:t> funeral</a:t>
            </a:r>
            <a:endParaRPr lang="en-US" b="0" dirty="0"/>
          </a:p>
        </p:txBody>
      </p:sp>
      <p:pic>
        <p:nvPicPr>
          <p:cNvPr id="3074" name="Picture 2" descr="C:\Users\sigrid\Desktop\Illustrations\Belke family 1942.JPG"/>
          <p:cNvPicPr>
            <a:picLocks noGrp="1" noChangeAspect="1" noChangeArrowheads="1"/>
          </p:cNvPicPr>
          <p:nvPr>
            <p:ph sz="quarter" idx="2"/>
          </p:nvPr>
        </p:nvPicPr>
        <p:blipFill>
          <a:blip r:embed="rId3" cstate="print"/>
          <a:stretch>
            <a:fillRect/>
          </a:stretch>
        </p:blipFill>
        <p:spPr bwMode="auto">
          <a:xfrm>
            <a:off x="0" y="2895600"/>
            <a:ext cx="4800600" cy="3733800"/>
          </a:xfrm>
          <a:prstGeom prst="rect">
            <a:avLst/>
          </a:prstGeom>
          <a:noFill/>
        </p:spPr>
      </p:pic>
      <p:pic>
        <p:nvPicPr>
          <p:cNvPr id="3075" name="Picture 3" descr="C:\Users\sigrid\Desktop\Illustrations\Belke_Adolf_Funeral.jpg"/>
          <p:cNvPicPr>
            <a:picLocks noGrp="1" noChangeAspect="1" noChangeArrowheads="1"/>
          </p:cNvPicPr>
          <p:nvPr>
            <p:ph sz="quarter" idx="4"/>
          </p:nvPr>
        </p:nvPicPr>
        <p:blipFill>
          <a:blip r:embed="rId4" cstate="print"/>
          <a:stretch>
            <a:fillRect/>
          </a:stretch>
        </p:blipFill>
        <p:spPr bwMode="auto">
          <a:xfrm>
            <a:off x="4229100" y="228600"/>
            <a:ext cx="4914900" cy="32766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Gillett, Oconto, WI 1905 census</a:t>
            </a:r>
            <a:endParaRPr lang="en-US" dirty="0"/>
          </a:p>
        </p:txBody>
      </p:sp>
      <p:sp>
        <p:nvSpPr>
          <p:cNvPr id="3" name="Text Placeholder 2"/>
          <p:cNvSpPr>
            <a:spLocks noGrp="1"/>
          </p:cNvSpPr>
          <p:nvPr>
            <p:ph type="body" idx="1"/>
          </p:nvPr>
        </p:nvSpPr>
        <p:spPr>
          <a:xfrm>
            <a:off x="152400" y="990600"/>
            <a:ext cx="4344988" cy="762000"/>
          </a:xfrm>
        </p:spPr>
        <p:txBody>
          <a:bodyPr/>
          <a:lstStyle/>
          <a:p>
            <a:r>
              <a:rPr lang="en-US" dirty="0" err="1" smtClean="0"/>
              <a:t>Zelmer</a:t>
            </a:r>
            <a:r>
              <a:rPr lang="en-US" dirty="0" smtClean="0"/>
              <a:t>, </a:t>
            </a:r>
            <a:r>
              <a:rPr lang="en-US" dirty="0" err="1" smtClean="0"/>
              <a:t>Depner</a:t>
            </a:r>
            <a:r>
              <a:rPr lang="en-US" dirty="0" smtClean="0"/>
              <a:t>, Krueger, </a:t>
            </a:r>
            <a:r>
              <a:rPr lang="en-US" dirty="0" err="1" smtClean="0"/>
              <a:t>Grott</a:t>
            </a:r>
            <a:r>
              <a:rPr lang="en-US" dirty="0" smtClean="0"/>
              <a:t>, </a:t>
            </a:r>
            <a:r>
              <a:rPr lang="en-US" dirty="0" err="1" smtClean="0"/>
              <a:t>Zerbst</a:t>
            </a:r>
            <a:r>
              <a:rPr lang="en-US" dirty="0" smtClean="0"/>
              <a:t> &amp; </a:t>
            </a:r>
            <a:r>
              <a:rPr lang="en-US" dirty="0" err="1" smtClean="0"/>
              <a:t>Schleck</a:t>
            </a:r>
            <a:r>
              <a:rPr lang="en-US" dirty="0" smtClean="0"/>
              <a:t> </a:t>
            </a:r>
            <a:endParaRPr lang="en-US" dirty="0"/>
          </a:p>
        </p:txBody>
      </p:sp>
      <p:sp>
        <p:nvSpPr>
          <p:cNvPr id="4" name="Text Placeholder 3"/>
          <p:cNvSpPr>
            <a:spLocks noGrp="1"/>
          </p:cNvSpPr>
          <p:nvPr>
            <p:ph type="body" sz="half" idx="3"/>
          </p:nvPr>
        </p:nvSpPr>
        <p:spPr>
          <a:xfrm>
            <a:off x="4038601" y="914401"/>
            <a:ext cx="4648200" cy="838199"/>
          </a:xfrm>
        </p:spPr>
        <p:txBody>
          <a:bodyPr/>
          <a:lstStyle/>
          <a:p>
            <a:r>
              <a:rPr lang="en-US" dirty="0" smtClean="0"/>
              <a:t>Look for Ludwig </a:t>
            </a:r>
            <a:r>
              <a:rPr lang="en-US" dirty="0" err="1" smtClean="0"/>
              <a:t>Schlak</a:t>
            </a:r>
            <a:r>
              <a:rPr lang="en-US" dirty="0" smtClean="0"/>
              <a:t> ship manifest</a:t>
            </a:r>
            <a:endParaRPr lang="en-US" dirty="0"/>
          </a:p>
        </p:txBody>
      </p:sp>
      <p:pic>
        <p:nvPicPr>
          <p:cNvPr id="40962" name="Picture 2" descr="C:\Users\sigrid\Desktop\Tribe\Edited\Schlak_WisconsinStateCensus1905.jpg"/>
          <p:cNvPicPr>
            <a:picLocks noGrp="1" noChangeAspect="1" noChangeArrowheads="1"/>
          </p:cNvPicPr>
          <p:nvPr>
            <p:ph sz="quarter" idx="2"/>
          </p:nvPr>
        </p:nvPicPr>
        <p:blipFill>
          <a:blip r:embed="rId3" cstate="print"/>
          <a:srcRect/>
          <a:stretch>
            <a:fillRect/>
          </a:stretch>
        </p:blipFill>
        <p:spPr bwMode="auto">
          <a:xfrm>
            <a:off x="0" y="1828800"/>
            <a:ext cx="3886200" cy="5029200"/>
          </a:xfrm>
          <a:prstGeom prst="rect">
            <a:avLst/>
          </a:prstGeom>
          <a:noFill/>
        </p:spPr>
      </p:pic>
      <p:pic>
        <p:nvPicPr>
          <p:cNvPr id="40963" name="Picture 3" descr="C:\Users\sigrid\Desktop\Schlek1905.JPG"/>
          <p:cNvPicPr>
            <a:picLocks noGrp="1" noChangeAspect="1" noChangeArrowheads="1"/>
          </p:cNvPicPr>
          <p:nvPr>
            <p:ph sz="quarter" idx="4"/>
          </p:nvPr>
        </p:nvPicPr>
        <p:blipFill>
          <a:blip r:embed="rId4" cstate="print"/>
          <a:srcRect/>
          <a:stretch>
            <a:fillRect/>
          </a:stretch>
        </p:blipFill>
        <p:spPr bwMode="auto">
          <a:xfrm>
            <a:off x="3962401" y="1828800"/>
            <a:ext cx="5181599" cy="50292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389888"/>
          </a:xfrm>
        </p:spPr>
        <p:txBody>
          <a:bodyPr>
            <a:normAutofit/>
          </a:bodyPr>
          <a:lstStyle/>
          <a:p>
            <a:r>
              <a:rPr lang="en-US" sz="2400" dirty="0" smtClean="0"/>
              <a:t>Manifest 23 June 1903 in NY, all going to Gillett, WI:</a:t>
            </a:r>
            <a:br>
              <a:rPr lang="en-US" sz="2400" dirty="0" smtClean="0"/>
            </a:br>
            <a:r>
              <a:rPr lang="en-US" sz="2400" dirty="0" smtClean="0"/>
              <a:t>Emil </a:t>
            </a:r>
            <a:r>
              <a:rPr lang="en-US" sz="2400" dirty="0" err="1" smtClean="0"/>
              <a:t>Klingbeil</a:t>
            </a:r>
            <a:r>
              <a:rPr lang="en-US" sz="2400" dirty="0" smtClean="0"/>
              <a:t>, Friedrich Kessler &amp; Ludwig </a:t>
            </a:r>
            <a:r>
              <a:rPr lang="en-US" sz="2400" dirty="0" err="1" smtClean="0"/>
              <a:t>Schlak</a:t>
            </a:r>
            <a:r>
              <a:rPr lang="en-US" sz="2400" dirty="0" smtClean="0"/>
              <a:t> &amp; families</a:t>
            </a:r>
            <a:br>
              <a:rPr lang="en-US" sz="2400" dirty="0" smtClean="0"/>
            </a:br>
            <a:r>
              <a:rPr lang="en-US" sz="2400" dirty="0" smtClean="0"/>
              <a:t>going to friend and brother-in-law </a:t>
            </a:r>
            <a:r>
              <a:rPr lang="en-US" sz="2400" dirty="0" err="1" smtClean="0"/>
              <a:t>Ewald</a:t>
            </a:r>
            <a:r>
              <a:rPr lang="en-US" sz="2400" dirty="0" smtClean="0"/>
              <a:t> Lenz (</a:t>
            </a:r>
            <a:r>
              <a:rPr lang="en-US" sz="2400" dirty="0" err="1" smtClean="0"/>
              <a:t>Lence</a:t>
            </a:r>
            <a:r>
              <a:rPr lang="en-US" sz="2400" dirty="0" smtClean="0"/>
              <a:t>)</a:t>
            </a:r>
            <a:endParaRPr lang="en-US" sz="2400" dirty="0"/>
          </a:p>
        </p:txBody>
      </p:sp>
      <p:pic>
        <p:nvPicPr>
          <p:cNvPr id="41986" name="Picture 2" descr="C:\Users\sigrid\Desktop\Tribe\Edited\Schlak_ship1903.jpg"/>
          <p:cNvPicPr>
            <a:picLocks noGrp="1" noChangeAspect="1" noChangeArrowheads="1"/>
          </p:cNvPicPr>
          <p:nvPr>
            <p:ph idx="1"/>
          </p:nvPr>
        </p:nvPicPr>
        <p:blipFill>
          <a:blip r:embed="rId3" cstate="print"/>
          <a:stretch>
            <a:fillRect/>
          </a:stretch>
        </p:blipFill>
        <p:spPr bwMode="auto">
          <a:xfrm>
            <a:off x="152400" y="2057400"/>
            <a:ext cx="8763000" cy="4572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a:bodyPr>
          <a:lstStyle/>
          <a:p>
            <a:pPr algn="ctr"/>
            <a:r>
              <a:rPr lang="en-US" sz="4400" dirty="0" smtClean="0"/>
              <a:t>Using Obituaries </a:t>
            </a:r>
            <a:endParaRPr lang="en-US" sz="4400" dirty="0"/>
          </a:p>
        </p:txBody>
      </p:sp>
      <p:sp>
        <p:nvSpPr>
          <p:cNvPr id="3" name="Content Placeholder 2"/>
          <p:cNvSpPr>
            <a:spLocks noGrp="1"/>
          </p:cNvSpPr>
          <p:nvPr>
            <p:ph sz="half" idx="1"/>
          </p:nvPr>
        </p:nvSpPr>
        <p:spPr>
          <a:xfrm>
            <a:off x="152400" y="1143000"/>
            <a:ext cx="4343400" cy="5410200"/>
          </a:xfrm>
        </p:spPr>
        <p:txBody>
          <a:bodyPr>
            <a:normAutofit/>
          </a:bodyPr>
          <a:lstStyle/>
          <a:p>
            <a:pPr>
              <a:buNone/>
            </a:pPr>
            <a:r>
              <a:rPr lang="en-US" sz="1800" dirty="0" smtClean="0"/>
              <a:t>Sheboygan Press 11 July 1933</a:t>
            </a:r>
          </a:p>
          <a:p>
            <a:pPr>
              <a:buNone/>
            </a:pPr>
            <a:r>
              <a:rPr lang="en-US" sz="1800" dirty="0" smtClean="0"/>
              <a:t>Adolph </a:t>
            </a:r>
            <a:r>
              <a:rPr lang="en-US" sz="1800" dirty="0" err="1" smtClean="0"/>
              <a:t>Domres</a:t>
            </a:r>
            <a:r>
              <a:rPr lang="en-US" sz="1800" dirty="0" smtClean="0"/>
              <a:t> was father to:</a:t>
            </a:r>
          </a:p>
          <a:p>
            <a:pPr>
              <a:buNone/>
            </a:pPr>
            <a:r>
              <a:rPr lang="en-US" sz="1800" dirty="0" smtClean="0"/>
              <a:t>Mrs. Arthur </a:t>
            </a:r>
            <a:r>
              <a:rPr lang="en-US" sz="1800" dirty="0" err="1" smtClean="0"/>
              <a:t>Maltzahn</a:t>
            </a:r>
            <a:r>
              <a:rPr lang="en-US" sz="1800" dirty="0" smtClean="0"/>
              <a:t>, Sheboygan</a:t>
            </a:r>
          </a:p>
          <a:p>
            <a:pPr>
              <a:buNone/>
            </a:pPr>
            <a:r>
              <a:rPr lang="en-US" sz="1800" dirty="0" smtClean="0"/>
              <a:t>St. Stephan’s Lutheran in Chicago</a:t>
            </a:r>
          </a:p>
          <a:p>
            <a:pPr>
              <a:buNone/>
            </a:pPr>
            <a:r>
              <a:rPr lang="en-US" sz="1800" dirty="0" smtClean="0"/>
              <a:t>Pallbearers: Philip </a:t>
            </a:r>
            <a:r>
              <a:rPr lang="en-US" sz="1800" dirty="0" err="1" smtClean="0"/>
              <a:t>Domres</a:t>
            </a:r>
            <a:r>
              <a:rPr lang="en-US" sz="1800" dirty="0" smtClean="0"/>
              <a:t>, Arthur Krause, Herman </a:t>
            </a:r>
            <a:r>
              <a:rPr lang="en-US" sz="1800" dirty="0" err="1" smtClean="0"/>
              <a:t>Kersten</a:t>
            </a:r>
            <a:r>
              <a:rPr lang="en-US" sz="1800" dirty="0" smtClean="0"/>
              <a:t>, Clarence </a:t>
            </a:r>
            <a:r>
              <a:rPr lang="en-US" sz="1800" dirty="0" err="1" smtClean="0"/>
              <a:t>Everet</a:t>
            </a:r>
            <a:r>
              <a:rPr lang="en-US" sz="1800" dirty="0" smtClean="0"/>
              <a:t>, Leo Frederick, Henry </a:t>
            </a:r>
            <a:r>
              <a:rPr lang="en-US" sz="1800" dirty="0" err="1" smtClean="0"/>
              <a:t>Haack</a:t>
            </a:r>
            <a:endParaRPr lang="en-US" sz="1800" dirty="0" smtClean="0"/>
          </a:p>
          <a:p>
            <a:pPr>
              <a:buNone/>
            </a:pPr>
            <a:r>
              <a:rPr lang="en-US" sz="1800" dirty="0" smtClean="0"/>
              <a:t>Birth: 8 Oct 1876 in </a:t>
            </a:r>
            <a:r>
              <a:rPr lang="en-US" sz="1800" dirty="0" err="1" smtClean="0"/>
              <a:t>Stephansdorf</a:t>
            </a:r>
            <a:r>
              <a:rPr lang="en-US" sz="1800" dirty="0" smtClean="0"/>
              <a:t>, Germany; m. </a:t>
            </a:r>
            <a:r>
              <a:rPr lang="en-US" sz="1800" dirty="0" err="1" smtClean="0"/>
              <a:t>Albertina</a:t>
            </a:r>
            <a:r>
              <a:rPr lang="en-US" sz="1800" dirty="0" smtClean="0"/>
              <a:t> </a:t>
            </a:r>
            <a:r>
              <a:rPr lang="en-US" sz="1800" dirty="0" err="1" smtClean="0"/>
              <a:t>Stackosky</a:t>
            </a:r>
            <a:r>
              <a:rPr lang="en-US" sz="1800" dirty="0" smtClean="0"/>
              <a:t>  1898</a:t>
            </a:r>
          </a:p>
          <a:p>
            <a:pPr>
              <a:buNone/>
            </a:pPr>
            <a:r>
              <a:rPr lang="en-US" sz="1800" dirty="0" smtClean="0"/>
              <a:t>To Gillett 1899-1922,  Sheboygan, to Chicago in 1928</a:t>
            </a:r>
          </a:p>
          <a:p>
            <a:pPr>
              <a:buNone/>
            </a:pPr>
            <a:r>
              <a:rPr lang="en-US" sz="1800" dirty="0" smtClean="0"/>
              <a:t>Survivors: wife, Rev. W.F. </a:t>
            </a:r>
            <a:r>
              <a:rPr lang="en-US" sz="1800" dirty="0" err="1" smtClean="0"/>
              <a:t>Domres</a:t>
            </a:r>
            <a:r>
              <a:rPr lang="en-US" sz="1800" dirty="0" smtClean="0"/>
              <a:t> at Zion </a:t>
            </a:r>
            <a:r>
              <a:rPr lang="en-US" sz="1800" dirty="0" err="1" smtClean="0"/>
              <a:t>Ev</a:t>
            </a:r>
            <a:r>
              <a:rPr lang="en-US" sz="1800" dirty="0" smtClean="0"/>
              <a:t>. Lutheran, Iowa; Eugenia &amp; Agnes </a:t>
            </a:r>
            <a:r>
              <a:rPr lang="en-US" sz="1800" dirty="0" err="1" smtClean="0"/>
              <a:t>Domres</a:t>
            </a:r>
            <a:r>
              <a:rPr lang="en-US" sz="1800" dirty="0" smtClean="0"/>
              <a:t>  at home &amp; grandchildren; 4 brothers and four sisters, most local but Mrs. Emilie </a:t>
            </a:r>
            <a:r>
              <a:rPr lang="en-US" sz="1800" dirty="0" err="1" smtClean="0"/>
              <a:t>Fergin</a:t>
            </a:r>
            <a:r>
              <a:rPr lang="en-US" sz="1800" dirty="0" smtClean="0"/>
              <a:t> in Germany</a:t>
            </a:r>
          </a:p>
          <a:p>
            <a:pPr>
              <a:buNone/>
            </a:pPr>
            <a:r>
              <a:rPr lang="en-US" sz="1800" dirty="0" smtClean="0"/>
              <a:t>Out of town relatives etc.</a:t>
            </a:r>
            <a:endParaRPr lang="en-US" sz="1800" dirty="0"/>
          </a:p>
        </p:txBody>
      </p:sp>
      <p:pic>
        <p:nvPicPr>
          <p:cNvPr id="24578" name="Picture 2" descr="C:\Users\sigrid\Desktop\Tribe\Edited\DomresAdolf_obit2.jpg"/>
          <p:cNvPicPr>
            <a:picLocks noGrp="1" noChangeAspect="1" noChangeArrowheads="1"/>
          </p:cNvPicPr>
          <p:nvPr>
            <p:ph sz="half" idx="2"/>
          </p:nvPr>
        </p:nvPicPr>
        <p:blipFill>
          <a:blip r:embed="rId3" cstate="print"/>
          <a:srcRect/>
          <a:stretch>
            <a:fillRect/>
          </a:stretch>
        </p:blipFill>
        <p:spPr bwMode="auto">
          <a:xfrm>
            <a:off x="4648200" y="1524000"/>
            <a:ext cx="4343400" cy="51054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r>
              <a:rPr lang="en-US" sz="3600" dirty="0" err="1" smtClean="0"/>
              <a:t>Maltzahn</a:t>
            </a:r>
            <a:r>
              <a:rPr lang="en-US" sz="3600" dirty="0" smtClean="0"/>
              <a:t> in 1940 census in Sheboygan</a:t>
            </a:r>
            <a:br>
              <a:rPr lang="en-US" sz="3600" dirty="0" smtClean="0"/>
            </a:br>
            <a:endParaRPr lang="en-US" sz="3600" dirty="0"/>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p:txBody>
          <a:bodyPr/>
          <a:lstStyle/>
          <a:p>
            <a:endParaRPr lang="en-US" dirty="0"/>
          </a:p>
        </p:txBody>
      </p:sp>
      <p:pic>
        <p:nvPicPr>
          <p:cNvPr id="26626" name="Picture 2" descr="C:\Users\sigrid\Desktop\MalzahnDomres.JPG"/>
          <p:cNvPicPr>
            <a:picLocks noGrp="1" noChangeAspect="1" noChangeArrowheads="1"/>
          </p:cNvPicPr>
          <p:nvPr>
            <p:ph sz="quarter" idx="2"/>
          </p:nvPr>
        </p:nvPicPr>
        <p:blipFill>
          <a:blip r:embed="rId3" cstate="print"/>
          <a:srcRect/>
          <a:stretch>
            <a:fillRect/>
          </a:stretch>
        </p:blipFill>
        <p:spPr bwMode="auto">
          <a:xfrm>
            <a:off x="152400" y="1143000"/>
            <a:ext cx="3276600" cy="5562600"/>
          </a:xfrm>
          <a:prstGeom prst="rect">
            <a:avLst/>
          </a:prstGeom>
          <a:noFill/>
        </p:spPr>
      </p:pic>
      <p:sp>
        <p:nvSpPr>
          <p:cNvPr id="9" name="Content Placeholder 8"/>
          <p:cNvSpPr>
            <a:spLocks noGrp="1"/>
          </p:cNvSpPr>
          <p:nvPr>
            <p:ph sz="quarter" idx="4"/>
          </p:nvPr>
        </p:nvSpPr>
        <p:spPr>
          <a:xfrm>
            <a:off x="3505200" y="3505200"/>
            <a:ext cx="5486399" cy="3352800"/>
          </a:xfrm>
        </p:spPr>
        <p:txBody>
          <a:bodyPr/>
          <a:lstStyle/>
          <a:p>
            <a:endParaRPr lang="en-US" dirty="0" smtClean="0"/>
          </a:p>
          <a:p>
            <a:r>
              <a:rPr lang="en-US" dirty="0" smtClean="0"/>
              <a:t>Widow </a:t>
            </a:r>
            <a:r>
              <a:rPr lang="en-US" dirty="0" err="1" smtClean="0"/>
              <a:t>Albertina</a:t>
            </a:r>
            <a:r>
              <a:rPr lang="en-US" dirty="0" smtClean="0"/>
              <a:t> is living with her daughter Theresa in Sheboygan.</a:t>
            </a:r>
          </a:p>
          <a:p>
            <a:r>
              <a:rPr lang="en-US" dirty="0" smtClean="0"/>
              <a:t>Arthur &amp; Theresa have two children: Marion and Lois.</a:t>
            </a:r>
          </a:p>
          <a:p>
            <a:r>
              <a:rPr lang="en-US" dirty="0" smtClean="0"/>
              <a:t>Indexer has spelled </a:t>
            </a:r>
            <a:r>
              <a:rPr lang="en-US" dirty="0" err="1" smtClean="0"/>
              <a:t>Domres</a:t>
            </a:r>
            <a:r>
              <a:rPr lang="en-US" dirty="0" smtClean="0"/>
              <a:t> as </a:t>
            </a:r>
            <a:r>
              <a:rPr lang="en-US" dirty="0" err="1" smtClean="0"/>
              <a:t>Domers</a:t>
            </a:r>
            <a:endParaRPr lang="en-US" dirty="0" smtClean="0"/>
          </a:p>
          <a:p>
            <a:r>
              <a:rPr lang="en-US" dirty="0" err="1" smtClean="0"/>
              <a:t>Maltzahn</a:t>
            </a:r>
            <a:r>
              <a:rPr lang="en-US" dirty="0" smtClean="0"/>
              <a:t> is </a:t>
            </a:r>
            <a:r>
              <a:rPr lang="en-US" dirty="0" err="1" smtClean="0"/>
              <a:t>Maltsahn</a:t>
            </a:r>
            <a:r>
              <a:rPr lang="en-US" dirty="0" smtClean="0"/>
              <a:t> but </a:t>
            </a:r>
            <a:r>
              <a:rPr lang="en-US" dirty="0" err="1" smtClean="0"/>
              <a:t>Soundex</a:t>
            </a:r>
            <a:r>
              <a:rPr lang="en-US" dirty="0" smtClean="0"/>
              <a:t> found it</a:t>
            </a:r>
            <a:endParaRPr lang="en-US" dirty="0"/>
          </a:p>
        </p:txBody>
      </p:sp>
      <p:pic>
        <p:nvPicPr>
          <p:cNvPr id="10" name="Picture 3" descr="C:\Users\sigrid\Desktop\MaltzahnDomres1940.jpg"/>
          <p:cNvPicPr>
            <a:picLocks noGrp="1" noChangeAspect="1" noChangeArrowheads="1"/>
          </p:cNvPicPr>
          <p:nvPr>
            <p:ph sz="quarter" idx="4"/>
          </p:nvPr>
        </p:nvPicPr>
        <p:blipFill>
          <a:blip r:embed="rId4" cstate="print"/>
          <a:srcRect/>
          <a:stretch>
            <a:fillRect/>
          </a:stretch>
        </p:blipFill>
        <p:spPr bwMode="auto">
          <a:xfrm>
            <a:off x="3429000" y="1447800"/>
            <a:ext cx="5562600" cy="20574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igrid\Desktop\DomresAdolf.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542288"/>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2700" dirty="0" smtClean="0"/>
              <a:t>Adolf &amp; </a:t>
            </a:r>
            <a:r>
              <a:rPr lang="en-US" sz="2700" dirty="0" err="1" smtClean="0"/>
              <a:t>Albertine</a:t>
            </a:r>
            <a:r>
              <a:rPr lang="en-US" sz="2700" dirty="0" smtClean="0"/>
              <a:t> </a:t>
            </a:r>
            <a:r>
              <a:rPr lang="en-US" sz="2700" dirty="0" err="1" smtClean="0"/>
              <a:t>Domres</a:t>
            </a:r>
            <a:r>
              <a:rPr lang="en-US" sz="2700" dirty="0" smtClean="0"/>
              <a:t> &amp; Gottlieb Martin </a:t>
            </a:r>
            <a:br>
              <a:rPr lang="en-US" sz="2700" dirty="0" smtClean="0"/>
            </a:br>
            <a:r>
              <a:rPr lang="en-US" sz="2700" dirty="0" smtClean="0"/>
              <a:t>arrive in Baltimore 11 Oct 1899</a:t>
            </a:r>
            <a:br>
              <a:rPr lang="en-US" sz="2700" dirty="0" smtClean="0"/>
            </a:br>
            <a:r>
              <a:rPr lang="en-US" sz="2700" dirty="0" smtClean="0"/>
              <a:t> </a:t>
            </a:r>
            <a:r>
              <a:rPr lang="en-US" sz="3200" dirty="0" smtClean="0"/>
              <a:t/>
            </a:r>
            <a:br>
              <a:rPr lang="en-US" sz="3200" dirty="0" smtClean="0"/>
            </a:br>
            <a:endParaRPr lang="en-US" sz="3200" dirty="0"/>
          </a:p>
        </p:txBody>
      </p:sp>
      <p:sp>
        <p:nvSpPr>
          <p:cNvPr id="9" name="Text Placeholder 8"/>
          <p:cNvSpPr>
            <a:spLocks noGrp="1"/>
          </p:cNvSpPr>
          <p:nvPr>
            <p:ph type="body" idx="1"/>
          </p:nvPr>
        </p:nvSpPr>
        <p:spPr>
          <a:xfrm>
            <a:off x="457200" y="1447800"/>
            <a:ext cx="4040188" cy="1752600"/>
          </a:xfrm>
        </p:spPr>
        <p:txBody>
          <a:bodyPr/>
          <a:lstStyle/>
          <a:p>
            <a:endParaRPr lang="en-US" dirty="0"/>
          </a:p>
        </p:txBody>
      </p:sp>
      <p:sp>
        <p:nvSpPr>
          <p:cNvPr id="10" name="Text Placeholder 9"/>
          <p:cNvSpPr>
            <a:spLocks noGrp="1"/>
          </p:cNvSpPr>
          <p:nvPr>
            <p:ph type="body" sz="half" idx="3"/>
          </p:nvPr>
        </p:nvSpPr>
        <p:spPr>
          <a:xfrm>
            <a:off x="4645025" y="1066800"/>
            <a:ext cx="3127375" cy="152401"/>
          </a:xfrm>
        </p:spPr>
        <p:txBody>
          <a:bodyPr>
            <a:normAutofit fontScale="47500" lnSpcReduction="20000"/>
          </a:bodyPr>
          <a:lstStyle/>
          <a:p>
            <a:endParaRPr lang="en-US" dirty="0"/>
          </a:p>
        </p:txBody>
      </p:sp>
      <p:pic>
        <p:nvPicPr>
          <p:cNvPr id="24579" name="Picture 3" descr="C:\Users\sigrid\Desktop\BaltimorePassengerLists18201948and19541957_317761587.jpg"/>
          <p:cNvPicPr>
            <a:picLocks noGrp="1" noChangeAspect="1" noChangeArrowheads="1"/>
          </p:cNvPicPr>
          <p:nvPr>
            <p:ph sz="quarter" idx="2"/>
          </p:nvPr>
        </p:nvPicPr>
        <p:blipFill>
          <a:blip r:embed="rId3" cstate="print"/>
          <a:stretch>
            <a:fillRect/>
          </a:stretch>
        </p:blipFill>
        <p:spPr bwMode="auto">
          <a:xfrm>
            <a:off x="228600" y="3810000"/>
            <a:ext cx="8610600" cy="2895600"/>
          </a:xfrm>
          <a:prstGeom prst="rect">
            <a:avLst/>
          </a:prstGeom>
          <a:noFill/>
        </p:spPr>
      </p:pic>
      <p:sp>
        <p:nvSpPr>
          <p:cNvPr id="11" name="Content Placeholder 10"/>
          <p:cNvSpPr>
            <a:spLocks noGrp="1"/>
          </p:cNvSpPr>
          <p:nvPr>
            <p:ph sz="quarter" idx="4"/>
          </p:nvPr>
        </p:nvSpPr>
        <p:spPr/>
        <p:txBody>
          <a:bodyPr/>
          <a:lstStyle/>
          <a:p>
            <a:endParaRPr lang="en-US" dirty="0"/>
          </a:p>
        </p:txBody>
      </p:sp>
      <p:pic>
        <p:nvPicPr>
          <p:cNvPr id="24580" name="Picture 4" descr="C:\Users\sigrid\Desktop\DomresAlbertine.JPG"/>
          <p:cNvPicPr>
            <a:picLocks noChangeAspect="1" noChangeArrowheads="1"/>
          </p:cNvPicPr>
          <p:nvPr/>
        </p:nvPicPr>
        <p:blipFill>
          <a:blip r:embed="rId4" cstate="print"/>
          <a:srcRect/>
          <a:stretch>
            <a:fillRect/>
          </a:stretch>
        </p:blipFill>
        <p:spPr bwMode="auto">
          <a:xfrm>
            <a:off x="457200" y="1219200"/>
            <a:ext cx="3581400" cy="2514600"/>
          </a:xfrm>
          <a:prstGeom prst="rect">
            <a:avLst/>
          </a:prstGeom>
          <a:noFill/>
        </p:spPr>
      </p:pic>
      <p:pic>
        <p:nvPicPr>
          <p:cNvPr id="24581" name="Picture 5" descr="C:\Users\sigrid\Desktop\DomresMartin ship.JPG"/>
          <p:cNvPicPr>
            <a:picLocks noChangeAspect="1" noChangeArrowheads="1"/>
          </p:cNvPicPr>
          <p:nvPr/>
        </p:nvPicPr>
        <p:blipFill>
          <a:blip r:embed="rId5" cstate="print"/>
          <a:srcRect/>
          <a:stretch>
            <a:fillRect/>
          </a:stretch>
        </p:blipFill>
        <p:spPr bwMode="auto">
          <a:xfrm>
            <a:off x="4495800" y="762000"/>
            <a:ext cx="3276600" cy="28956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grid\Desktop\Tribe\Map Europe.JPG"/>
          <p:cNvPicPr>
            <a:picLocks noChangeAspect="1" noChangeArrowheads="1"/>
          </p:cNvPicPr>
          <p:nvPr/>
        </p:nvPicPr>
        <p:blipFill>
          <a:blip r:embed="rId3" cstate="print"/>
          <a:srcRect/>
          <a:stretch>
            <a:fillRect/>
          </a:stretch>
        </p:blipFill>
        <p:spPr bwMode="auto">
          <a:xfrm>
            <a:off x="304800" y="152400"/>
            <a:ext cx="8534400" cy="6477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Autofit/>
          </a:bodyPr>
          <a:lstStyle/>
          <a:p>
            <a:r>
              <a:rPr lang="en-US" sz="2800" dirty="0" smtClean="0"/>
              <a:t>Obituaries &amp; Census Records</a:t>
            </a:r>
            <a:br>
              <a:rPr lang="en-US" sz="2800" dirty="0" smtClean="0"/>
            </a:br>
            <a:endParaRPr lang="en-US" sz="2800" dirty="0"/>
          </a:p>
        </p:txBody>
      </p:sp>
      <p:sp>
        <p:nvSpPr>
          <p:cNvPr id="3" name="Text Placeholder 2"/>
          <p:cNvSpPr>
            <a:spLocks noGrp="1"/>
          </p:cNvSpPr>
          <p:nvPr>
            <p:ph type="body" idx="1"/>
          </p:nvPr>
        </p:nvSpPr>
        <p:spPr>
          <a:xfrm>
            <a:off x="457200" y="838200"/>
            <a:ext cx="4040188" cy="1676400"/>
          </a:xfrm>
        </p:spPr>
        <p:txBody>
          <a:bodyPr/>
          <a:lstStyle/>
          <a:p>
            <a:endParaRPr lang="en-US" dirty="0"/>
          </a:p>
        </p:txBody>
      </p:sp>
      <p:sp>
        <p:nvSpPr>
          <p:cNvPr id="4" name="Text Placeholder 3"/>
          <p:cNvSpPr>
            <a:spLocks noGrp="1"/>
          </p:cNvSpPr>
          <p:nvPr>
            <p:ph type="body" sz="half" idx="3"/>
          </p:nvPr>
        </p:nvSpPr>
        <p:spPr>
          <a:xfrm>
            <a:off x="4191000" y="685800"/>
            <a:ext cx="4495801" cy="6172200"/>
          </a:xfrm>
        </p:spPr>
        <p:txBody>
          <a:bodyPr>
            <a:normAutofit fontScale="92500" lnSpcReduction="10000"/>
          </a:bodyPr>
          <a:lstStyle/>
          <a:p>
            <a:endParaRPr lang="en-US" sz="1800" dirty="0" smtClean="0"/>
          </a:p>
          <a:p>
            <a:r>
              <a:rPr lang="en-US" sz="1800" dirty="0" smtClean="0"/>
              <a:t>William </a:t>
            </a:r>
            <a:r>
              <a:rPr lang="en-US" sz="1800" dirty="0" err="1" smtClean="0"/>
              <a:t>Zeibart</a:t>
            </a:r>
            <a:r>
              <a:rPr lang="en-US" sz="1800" dirty="0" smtClean="0"/>
              <a:t> </a:t>
            </a:r>
          </a:p>
          <a:p>
            <a:r>
              <a:rPr lang="en-US" sz="1800" dirty="0" smtClean="0"/>
              <a:t>b. 1 July 1875 Germany</a:t>
            </a:r>
          </a:p>
          <a:p>
            <a:r>
              <a:rPr lang="en-US" sz="1800" dirty="0" smtClean="0"/>
              <a:t>m. </a:t>
            </a:r>
            <a:r>
              <a:rPr lang="en-US" sz="1800" dirty="0" err="1" smtClean="0"/>
              <a:t>Rosemund</a:t>
            </a:r>
            <a:r>
              <a:rPr lang="en-US" sz="1800" dirty="0" smtClean="0"/>
              <a:t> Rode</a:t>
            </a:r>
          </a:p>
          <a:p>
            <a:r>
              <a:rPr lang="en-US" sz="1800" dirty="0" smtClean="0"/>
              <a:t>b. 18 Jan 1892 </a:t>
            </a:r>
          </a:p>
          <a:p>
            <a:r>
              <a:rPr lang="en-US" sz="1800" dirty="0" smtClean="0"/>
              <a:t>Wittenberg, Germany</a:t>
            </a:r>
          </a:p>
          <a:p>
            <a:r>
              <a:rPr lang="en-US" sz="1800" dirty="0" smtClean="0"/>
              <a:t>m. 5 June 1911</a:t>
            </a:r>
          </a:p>
          <a:p>
            <a:r>
              <a:rPr lang="en-US" sz="1800" dirty="0" smtClean="0"/>
              <a:t>5 daughters &amp; son</a:t>
            </a:r>
          </a:p>
          <a:p>
            <a:r>
              <a:rPr lang="en-US" sz="1800" dirty="0" smtClean="0"/>
              <a:t>William </a:t>
            </a:r>
            <a:r>
              <a:rPr lang="en-US" sz="1800" dirty="0" err="1" smtClean="0"/>
              <a:t>Zeibart</a:t>
            </a:r>
            <a:endParaRPr lang="en-US" sz="1800" dirty="0" smtClean="0"/>
          </a:p>
          <a:p>
            <a:r>
              <a:rPr lang="en-US" sz="1800" dirty="0" err="1" smtClean="0"/>
              <a:t>Athensa</a:t>
            </a:r>
            <a:r>
              <a:rPr lang="en-US" sz="1800" dirty="0" smtClean="0"/>
              <a:t> (Julius ) </a:t>
            </a:r>
            <a:r>
              <a:rPr lang="en-US" sz="1800" dirty="0" err="1" smtClean="0"/>
              <a:t>Yanke</a:t>
            </a:r>
            <a:r>
              <a:rPr lang="en-US" sz="1800" dirty="0" smtClean="0"/>
              <a:t> </a:t>
            </a:r>
          </a:p>
          <a:p>
            <a:r>
              <a:rPr lang="en-US" sz="1800" dirty="0" err="1" smtClean="0"/>
              <a:t>Agina</a:t>
            </a:r>
            <a:r>
              <a:rPr lang="en-US" sz="1800" dirty="0" smtClean="0"/>
              <a:t> (Richard) Hayden</a:t>
            </a:r>
          </a:p>
          <a:p>
            <a:r>
              <a:rPr lang="en-US" sz="1800" dirty="0" smtClean="0"/>
              <a:t>Erna (Emil) Dietz </a:t>
            </a:r>
          </a:p>
          <a:p>
            <a:r>
              <a:rPr lang="en-US" sz="1800" dirty="0" smtClean="0"/>
              <a:t>Ida (Rudy) </a:t>
            </a:r>
            <a:r>
              <a:rPr lang="en-US" sz="1800" dirty="0" err="1" smtClean="0"/>
              <a:t>Lockstein</a:t>
            </a:r>
            <a:endParaRPr lang="en-US" sz="1800" dirty="0" smtClean="0"/>
          </a:p>
          <a:p>
            <a:r>
              <a:rPr lang="en-US" sz="1800" dirty="0" smtClean="0"/>
              <a:t>Celia (Wilber) </a:t>
            </a:r>
            <a:r>
              <a:rPr lang="en-US" sz="1800" dirty="0" err="1" smtClean="0"/>
              <a:t>Haarman</a:t>
            </a:r>
            <a:endParaRPr lang="en-US" sz="1800" dirty="0" smtClean="0"/>
          </a:p>
          <a:p>
            <a:r>
              <a:rPr lang="en-US" sz="1800" dirty="0" smtClean="0"/>
              <a:t>Brother: </a:t>
            </a:r>
          </a:p>
          <a:p>
            <a:r>
              <a:rPr lang="en-US" sz="1800" dirty="0" smtClean="0"/>
              <a:t>Gottlieb </a:t>
            </a:r>
            <a:r>
              <a:rPr lang="en-US" sz="1800" dirty="0" err="1" smtClean="0"/>
              <a:t>Ziebart</a:t>
            </a:r>
            <a:r>
              <a:rPr lang="en-US" sz="1800" dirty="0" smtClean="0"/>
              <a:t>, KY</a:t>
            </a:r>
          </a:p>
          <a:p>
            <a:r>
              <a:rPr lang="en-US" sz="1800" dirty="0" smtClean="0"/>
              <a:t>Rode  sisters:</a:t>
            </a:r>
          </a:p>
          <a:p>
            <a:r>
              <a:rPr lang="en-US" sz="1800" dirty="0" smtClean="0"/>
              <a:t>Tillie (Jacob) </a:t>
            </a:r>
            <a:r>
              <a:rPr lang="en-US" sz="1800" dirty="0" err="1" smtClean="0"/>
              <a:t>Wangert</a:t>
            </a:r>
            <a:endParaRPr lang="en-US" sz="1800" dirty="0" smtClean="0"/>
          </a:p>
          <a:p>
            <a:r>
              <a:rPr lang="en-US" sz="1800" dirty="0" smtClean="0"/>
              <a:t>Olga (Ernest) Lorenz</a:t>
            </a:r>
          </a:p>
          <a:p>
            <a:r>
              <a:rPr lang="en-US" sz="1800" dirty="0" smtClean="0"/>
              <a:t>Brothers: August Rode</a:t>
            </a:r>
          </a:p>
          <a:p>
            <a:r>
              <a:rPr lang="en-US" sz="1800" dirty="0" smtClean="0"/>
              <a:t>Emil Rode died</a:t>
            </a:r>
          </a:p>
          <a:p>
            <a:endParaRPr lang="en-US" sz="1800" dirty="0" smtClean="0"/>
          </a:p>
          <a:p>
            <a:endParaRPr lang="en-US" sz="1800" dirty="0"/>
          </a:p>
        </p:txBody>
      </p:sp>
      <p:pic>
        <p:nvPicPr>
          <p:cNvPr id="25602" name="Picture 2" descr="C:\Users\sigrid\Desktop\Tribe\Oconto census\Ziebart obit.JPG"/>
          <p:cNvPicPr>
            <a:picLocks noGrp="1" noChangeAspect="1" noChangeArrowheads="1"/>
          </p:cNvPicPr>
          <p:nvPr>
            <p:ph sz="quarter" idx="2"/>
          </p:nvPr>
        </p:nvPicPr>
        <p:blipFill>
          <a:blip r:embed="rId3" cstate="print"/>
          <a:srcRect/>
          <a:stretch>
            <a:fillRect/>
          </a:stretch>
        </p:blipFill>
        <p:spPr bwMode="auto">
          <a:xfrm>
            <a:off x="152400" y="914400"/>
            <a:ext cx="3886201" cy="5943600"/>
          </a:xfrm>
          <a:prstGeom prst="rect">
            <a:avLst/>
          </a:prstGeom>
          <a:noFill/>
        </p:spPr>
      </p:pic>
      <p:pic>
        <p:nvPicPr>
          <p:cNvPr id="25603" name="Picture 3" descr="C:\Users\sigrid\Desktop\Tribe\Oconto census\Rode obit.jpg"/>
          <p:cNvPicPr>
            <a:picLocks noGrp="1" noChangeAspect="1" noChangeArrowheads="1"/>
          </p:cNvPicPr>
          <p:nvPr>
            <p:ph sz="quarter" idx="4"/>
          </p:nvPr>
        </p:nvPicPr>
        <p:blipFill>
          <a:blip r:embed="rId4" cstate="print"/>
          <a:srcRect/>
          <a:stretch>
            <a:fillRect/>
          </a:stretch>
        </p:blipFill>
        <p:spPr bwMode="auto">
          <a:xfrm>
            <a:off x="6934200" y="457200"/>
            <a:ext cx="2209800" cy="64008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3600" dirty="0" smtClean="0"/>
              <a:t/>
            </a:r>
            <a:br>
              <a:rPr lang="en-US" sz="3600" dirty="0" smtClean="0"/>
            </a:br>
            <a:r>
              <a:rPr lang="en-US" sz="3600" dirty="0" err="1" smtClean="0"/>
              <a:t>Ziebart</a:t>
            </a:r>
            <a:r>
              <a:rPr lang="en-US" sz="3600" dirty="0" smtClean="0"/>
              <a:t> in 1920 and 1930 census records</a:t>
            </a:r>
            <a:br>
              <a:rPr lang="en-US" sz="3600" dirty="0" smtClean="0"/>
            </a:br>
            <a:endParaRPr lang="en-US" sz="3600" dirty="0"/>
          </a:p>
        </p:txBody>
      </p:sp>
      <p:sp>
        <p:nvSpPr>
          <p:cNvPr id="3" name="Text Placeholder 2"/>
          <p:cNvSpPr>
            <a:spLocks noGrp="1"/>
          </p:cNvSpPr>
          <p:nvPr>
            <p:ph type="body" idx="1"/>
          </p:nvPr>
        </p:nvSpPr>
        <p:spPr>
          <a:xfrm>
            <a:off x="3276600" y="838200"/>
            <a:ext cx="2667000" cy="5791200"/>
          </a:xfrm>
        </p:spPr>
        <p:txBody>
          <a:bodyPr/>
          <a:lstStyle/>
          <a:p>
            <a:endParaRPr lang="en-US" sz="1800" dirty="0" smtClean="0"/>
          </a:p>
          <a:p>
            <a:endParaRPr lang="en-US" sz="1800" dirty="0" smtClean="0"/>
          </a:p>
          <a:p>
            <a:endParaRPr lang="en-US" sz="1800" dirty="0" smtClean="0"/>
          </a:p>
          <a:p>
            <a:r>
              <a:rPr lang="en-US" sz="1800" dirty="0" err="1" smtClean="0"/>
              <a:t>Zeibart</a:t>
            </a:r>
            <a:r>
              <a:rPr lang="en-US" sz="1800" dirty="0" smtClean="0"/>
              <a:t>/</a:t>
            </a:r>
            <a:r>
              <a:rPr lang="en-US" sz="1800" dirty="0" err="1" smtClean="0"/>
              <a:t>Zebert</a:t>
            </a:r>
            <a:endParaRPr lang="en-US" sz="1800" dirty="0" smtClean="0"/>
          </a:p>
          <a:p>
            <a:r>
              <a:rPr lang="en-US" sz="1800" dirty="0" smtClean="0"/>
              <a:t>Wilhelm </a:t>
            </a:r>
            <a:r>
              <a:rPr lang="en-US" sz="1800" dirty="0" err="1" smtClean="0"/>
              <a:t>Ziebart</a:t>
            </a:r>
            <a:endParaRPr lang="en-US" sz="1800" dirty="0" smtClean="0"/>
          </a:p>
          <a:p>
            <a:r>
              <a:rPr lang="en-US" sz="1800" dirty="0" smtClean="0"/>
              <a:t>b. 1875</a:t>
            </a:r>
          </a:p>
          <a:p>
            <a:r>
              <a:rPr lang="en-US" sz="1800" dirty="0" smtClean="0"/>
              <a:t>Russian Poland</a:t>
            </a:r>
          </a:p>
          <a:p>
            <a:r>
              <a:rPr lang="en-US" sz="1800" dirty="0" smtClean="0"/>
              <a:t>Arrival: 1905</a:t>
            </a:r>
          </a:p>
          <a:p>
            <a:r>
              <a:rPr lang="en-US" sz="1800" dirty="0" smtClean="0"/>
              <a:t>Brother Gottlieb</a:t>
            </a:r>
          </a:p>
          <a:p>
            <a:endParaRPr lang="en-US" sz="1800" dirty="0" smtClean="0"/>
          </a:p>
          <a:p>
            <a:r>
              <a:rPr lang="en-US" sz="1800" dirty="0" smtClean="0"/>
              <a:t>Rose   b. 1892</a:t>
            </a:r>
          </a:p>
          <a:p>
            <a:r>
              <a:rPr lang="en-US" sz="1800" dirty="0" smtClean="0"/>
              <a:t>Russian Poland</a:t>
            </a:r>
          </a:p>
          <a:p>
            <a:r>
              <a:rPr lang="en-US" sz="1800" dirty="0" smtClean="0"/>
              <a:t>NOT Germany for either</a:t>
            </a:r>
          </a:p>
          <a:p>
            <a:r>
              <a:rPr lang="en-US" sz="1800" dirty="0" smtClean="0"/>
              <a:t>Siblings: Rode</a:t>
            </a:r>
          </a:p>
          <a:p>
            <a:r>
              <a:rPr lang="en-US" sz="1800" dirty="0" smtClean="0"/>
              <a:t>Tillie (</a:t>
            </a:r>
            <a:r>
              <a:rPr lang="en-US" sz="1800" dirty="0" err="1" smtClean="0"/>
              <a:t>Ottilie</a:t>
            </a:r>
            <a:r>
              <a:rPr lang="en-US" sz="1800" dirty="0" smtClean="0"/>
              <a:t>)</a:t>
            </a:r>
          </a:p>
          <a:p>
            <a:r>
              <a:rPr lang="en-US" sz="1800" dirty="0" smtClean="0"/>
              <a:t>Olga</a:t>
            </a:r>
          </a:p>
          <a:p>
            <a:r>
              <a:rPr lang="en-US" sz="1800" dirty="0" smtClean="0"/>
              <a:t>August</a:t>
            </a:r>
          </a:p>
          <a:p>
            <a:r>
              <a:rPr lang="en-US" sz="1800" dirty="0" smtClean="0"/>
              <a:t>Emil</a:t>
            </a:r>
          </a:p>
          <a:p>
            <a:endParaRPr lang="en-US" sz="1800" dirty="0" smtClean="0"/>
          </a:p>
          <a:p>
            <a:endParaRPr lang="en-US" sz="1800" dirty="0" smtClean="0"/>
          </a:p>
          <a:p>
            <a:endParaRPr lang="en-US" sz="1800" dirty="0"/>
          </a:p>
        </p:txBody>
      </p:sp>
      <p:sp>
        <p:nvSpPr>
          <p:cNvPr id="4" name="Text Placeholder 3"/>
          <p:cNvSpPr>
            <a:spLocks noGrp="1"/>
          </p:cNvSpPr>
          <p:nvPr>
            <p:ph type="body" sz="half" idx="3"/>
          </p:nvPr>
        </p:nvSpPr>
        <p:spPr>
          <a:xfrm>
            <a:off x="5943600" y="1859757"/>
            <a:ext cx="2743200" cy="654843"/>
          </a:xfrm>
        </p:spPr>
        <p:txBody>
          <a:bodyPr/>
          <a:lstStyle/>
          <a:p>
            <a:endParaRPr lang="en-US" dirty="0"/>
          </a:p>
        </p:txBody>
      </p:sp>
      <p:pic>
        <p:nvPicPr>
          <p:cNvPr id="26626" name="Picture 2" descr="C:\Users\sigrid\Desktop\Tribe\Oconto census\ziebart 1920 census.JPG"/>
          <p:cNvPicPr>
            <a:picLocks noGrp="1" noChangeAspect="1" noChangeArrowheads="1"/>
          </p:cNvPicPr>
          <p:nvPr>
            <p:ph sz="quarter" idx="2"/>
          </p:nvPr>
        </p:nvPicPr>
        <p:blipFill>
          <a:blip r:embed="rId3" cstate="print"/>
          <a:srcRect/>
          <a:stretch>
            <a:fillRect/>
          </a:stretch>
        </p:blipFill>
        <p:spPr bwMode="auto">
          <a:xfrm>
            <a:off x="152400" y="838200"/>
            <a:ext cx="3124200" cy="5791200"/>
          </a:xfrm>
          <a:prstGeom prst="rect">
            <a:avLst/>
          </a:prstGeom>
          <a:noFill/>
        </p:spPr>
      </p:pic>
      <p:pic>
        <p:nvPicPr>
          <p:cNvPr id="10" name="Picture 4" descr="C:\Users\sigrid\Desktop\Tribe\Oconto census\Ziebart 1930 census.JPG"/>
          <p:cNvPicPr>
            <a:picLocks noGrp="1" noChangeAspect="1" noChangeArrowheads="1"/>
          </p:cNvPicPr>
          <p:nvPr>
            <p:ph sz="quarter" idx="4"/>
          </p:nvPr>
        </p:nvPicPr>
        <p:blipFill>
          <a:blip r:embed="rId4" cstate="print"/>
          <a:srcRect/>
          <a:stretch>
            <a:fillRect/>
          </a:stretch>
        </p:blipFill>
        <p:spPr bwMode="auto">
          <a:xfrm>
            <a:off x="5867400" y="838200"/>
            <a:ext cx="3048000" cy="5715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sz="3200" dirty="0" smtClean="0"/>
              <a:t>Lublin Project Database search for </a:t>
            </a:r>
            <a:r>
              <a:rPr lang="en-US" sz="3200" dirty="0" err="1" smtClean="0"/>
              <a:t>Ziebart</a:t>
            </a:r>
            <a:endParaRPr lang="en-US" sz="3200"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sz="half"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27650" name="Picture 2" descr="C:\Users\sigrid\Desktop\ZiebartWm.JPG"/>
          <p:cNvPicPr>
            <a:picLocks noChangeAspect="1" noChangeArrowheads="1"/>
          </p:cNvPicPr>
          <p:nvPr/>
        </p:nvPicPr>
        <p:blipFill>
          <a:blip r:embed="rId3" cstate="print"/>
          <a:srcRect/>
          <a:stretch>
            <a:fillRect/>
          </a:stretch>
        </p:blipFill>
        <p:spPr bwMode="auto">
          <a:xfrm>
            <a:off x="0" y="838201"/>
            <a:ext cx="9144000" cy="2362199"/>
          </a:xfrm>
          <a:prstGeom prst="rect">
            <a:avLst/>
          </a:prstGeom>
          <a:noFill/>
        </p:spPr>
      </p:pic>
      <p:pic>
        <p:nvPicPr>
          <p:cNvPr id="27651" name="Picture 3" descr="C:\Users\sigrid\Desktop\Ziebart family.JPG"/>
          <p:cNvPicPr>
            <a:picLocks noGrp="1" noChangeAspect="1" noChangeArrowheads="1"/>
          </p:cNvPicPr>
          <p:nvPr>
            <p:ph sz="quarter" idx="2"/>
          </p:nvPr>
        </p:nvPicPr>
        <p:blipFill>
          <a:blip r:embed="rId4" cstate="print"/>
          <a:srcRect/>
          <a:stretch>
            <a:fillRect/>
          </a:stretch>
        </p:blipFill>
        <p:spPr bwMode="auto">
          <a:xfrm>
            <a:off x="0" y="2286000"/>
            <a:ext cx="9144000" cy="4572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sz="3200" dirty="0" smtClean="0"/>
              <a:t>Lublin Project Database search for Rode</a:t>
            </a:r>
            <a:endParaRPr lang="en-US" sz="3200" dirty="0"/>
          </a:p>
        </p:txBody>
      </p:sp>
      <p:pic>
        <p:nvPicPr>
          <p:cNvPr id="28674" name="Picture 2" descr="C:\Users\sigrid\Desktop\Rode family.JPG"/>
          <p:cNvPicPr>
            <a:picLocks noGrp="1" noChangeAspect="1" noChangeArrowheads="1"/>
          </p:cNvPicPr>
          <p:nvPr>
            <p:ph idx="1"/>
          </p:nvPr>
        </p:nvPicPr>
        <p:blipFill>
          <a:blip r:embed="rId3" cstate="print"/>
          <a:srcRect/>
          <a:stretch>
            <a:fillRect/>
          </a:stretch>
        </p:blipFill>
        <p:spPr bwMode="auto">
          <a:xfrm>
            <a:off x="0" y="1828800"/>
            <a:ext cx="9144000" cy="50292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a:bodyPr>
          <a:lstStyle/>
          <a:p>
            <a:r>
              <a:rPr lang="en-US" sz="4400" dirty="0" smtClean="0"/>
              <a:t>Name changes: Are they real?</a:t>
            </a:r>
            <a:endParaRPr lang="en-US" sz="4400" dirty="0"/>
          </a:p>
        </p:txBody>
      </p:sp>
      <p:sp>
        <p:nvSpPr>
          <p:cNvPr id="3" name="Content Placeholder 2"/>
          <p:cNvSpPr>
            <a:spLocks noGrp="1"/>
          </p:cNvSpPr>
          <p:nvPr>
            <p:ph idx="1"/>
          </p:nvPr>
        </p:nvSpPr>
        <p:spPr>
          <a:xfrm>
            <a:off x="457200" y="1066800"/>
            <a:ext cx="8229600" cy="5257800"/>
          </a:xfrm>
        </p:spPr>
        <p:txBody>
          <a:bodyPr>
            <a:normAutofit fontScale="92500"/>
          </a:bodyPr>
          <a:lstStyle/>
          <a:p>
            <a:r>
              <a:rPr lang="en-US" dirty="0" smtClean="0"/>
              <a:t>Spelling errors can result from unfamiliarity with names (ship manifests, census records, etc.); these are temporary and fluctuate with the documents</a:t>
            </a:r>
          </a:p>
          <a:p>
            <a:r>
              <a:rPr lang="en-US" dirty="0" smtClean="0"/>
              <a:t>Legal name changes to conform with pronunciation in the new country or to avoid awkward mispronunciations (example: </a:t>
            </a:r>
            <a:r>
              <a:rPr lang="en-US" dirty="0" err="1" smtClean="0"/>
              <a:t>Janke</a:t>
            </a:r>
            <a:r>
              <a:rPr lang="en-US" dirty="0" smtClean="0"/>
              <a:t> to </a:t>
            </a:r>
            <a:r>
              <a:rPr lang="en-US" dirty="0" err="1" smtClean="0"/>
              <a:t>Yanke</a:t>
            </a:r>
            <a:r>
              <a:rPr lang="en-US" dirty="0" smtClean="0"/>
              <a:t>, </a:t>
            </a:r>
            <a:r>
              <a:rPr lang="en-US" dirty="0" err="1" smtClean="0"/>
              <a:t>Tietz</a:t>
            </a:r>
            <a:r>
              <a:rPr lang="en-US" dirty="0" smtClean="0"/>
              <a:t> to Dietz, Friedrich to Frederick)</a:t>
            </a:r>
          </a:p>
          <a:p>
            <a:r>
              <a:rPr lang="en-US" dirty="0" smtClean="0"/>
              <a:t>Using common nick names: Louis, Fred, Gust, Gussie, Tillie, Minnie, Ophelia, Bill, etc.</a:t>
            </a:r>
          </a:p>
          <a:p>
            <a:r>
              <a:rPr lang="en-US" dirty="0" smtClean="0"/>
              <a:t>Legal name change as a “fresh start” or to avoid discrimination</a:t>
            </a:r>
          </a:p>
          <a:p>
            <a:r>
              <a:rPr lang="en-US" dirty="0" smtClean="0"/>
              <a:t>Compare many records to verify any changes; standardize to German version for easy merging of records in SGGEE</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Autofit/>
          </a:bodyPr>
          <a:lstStyle/>
          <a:p>
            <a:r>
              <a:rPr lang="en-US" sz="3200" dirty="0" err="1" smtClean="0"/>
              <a:t>Domres</a:t>
            </a:r>
            <a:r>
              <a:rPr lang="en-US" sz="3200" dirty="0" smtClean="0"/>
              <a:t> errors: 1900 &amp; 1910</a:t>
            </a:r>
            <a:endParaRPr lang="en-US" sz="3200" dirty="0"/>
          </a:p>
        </p:txBody>
      </p:sp>
      <p:sp>
        <p:nvSpPr>
          <p:cNvPr id="3" name="Text Placeholder 2"/>
          <p:cNvSpPr>
            <a:spLocks noGrp="1"/>
          </p:cNvSpPr>
          <p:nvPr>
            <p:ph type="body" idx="1"/>
          </p:nvPr>
        </p:nvSpPr>
        <p:spPr>
          <a:xfrm>
            <a:off x="3200400" y="762000"/>
            <a:ext cx="2514600" cy="6096000"/>
          </a:xfrm>
        </p:spPr>
        <p:txBody>
          <a:bodyPr/>
          <a:lstStyle/>
          <a:p>
            <a:endParaRPr lang="en-US" sz="1800" dirty="0" smtClean="0"/>
          </a:p>
          <a:p>
            <a:endParaRPr lang="en-US" sz="1800" dirty="0" smtClean="0"/>
          </a:p>
          <a:p>
            <a:endParaRPr lang="en-US" sz="1800" dirty="0" smtClean="0"/>
          </a:p>
          <a:p>
            <a:endParaRPr lang="en-US" sz="1800" dirty="0" smtClean="0"/>
          </a:p>
          <a:p>
            <a:r>
              <a:rPr lang="en-US" sz="1800" dirty="0" smtClean="0"/>
              <a:t>1900</a:t>
            </a:r>
          </a:p>
          <a:p>
            <a:r>
              <a:rPr lang="en-US" sz="1800" dirty="0" err="1" smtClean="0"/>
              <a:t>Domras</a:t>
            </a:r>
            <a:r>
              <a:rPr lang="en-US" sz="1800" dirty="0" smtClean="0"/>
              <a:t> = </a:t>
            </a:r>
            <a:r>
              <a:rPr lang="en-US" sz="1800" dirty="0" err="1" smtClean="0"/>
              <a:t>Domres</a:t>
            </a:r>
            <a:endParaRPr lang="en-US" sz="1800" dirty="0" smtClean="0"/>
          </a:p>
          <a:p>
            <a:r>
              <a:rPr lang="en-US" sz="1800" dirty="0" smtClean="0"/>
              <a:t>Fred G. = Friedrich Gottfried</a:t>
            </a:r>
          </a:p>
          <a:p>
            <a:r>
              <a:rPr lang="en-US" sz="1800" dirty="0" smtClean="0"/>
              <a:t>Carolina</a:t>
            </a:r>
          </a:p>
          <a:p>
            <a:r>
              <a:rPr lang="en-US" sz="1800" dirty="0" err="1" smtClean="0"/>
              <a:t>Polena</a:t>
            </a:r>
            <a:r>
              <a:rPr lang="en-US" sz="1800" dirty="0" smtClean="0"/>
              <a:t> = Paulina</a:t>
            </a:r>
          </a:p>
          <a:p>
            <a:r>
              <a:rPr lang="en-US" sz="1800" dirty="0" err="1" smtClean="0"/>
              <a:t>Ameal</a:t>
            </a:r>
            <a:r>
              <a:rPr lang="en-US" sz="1800" dirty="0" smtClean="0"/>
              <a:t> = Emil</a:t>
            </a:r>
          </a:p>
          <a:p>
            <a:r>
              <a:rPr lang="en-US" sz="1800" dirty="0" err="1" smtClean="0"/>
              <a:t>Ulga</a:t>
            </a:r>
            <a:r>
              <a:rPr lang="en-US" sz="1800" dirty="0" smtClean="0"/>
              <a:t> = Olga</a:t>
            </a:r>
          </a:p>
          <a:p>
            <a:r>
              <a:rPr lang="en-US" sz="1800" dirty="0" err="1" smtClean="0"/>
              <a:t>Gutfrey</a:t>
            </a:r>
            <a:r>
              <a:rPr lang="en-US" sz="1800" dirty="0" smtClean="0"/>
              <a:t> = Gottfried</a:t>
            </a:r>
          </a:p>
          <a:p>
            <a:endParaRPr lang="en-US" sz="1800" dirty="0" smtClean="0"/>
          </a:p>
          <a:p>
            <a:r>
              <a:rPr lang="en-US" sz="1800" dirty="0" smtClean="0"/>
              <a:t>1910</a:t>
            </a:r>
          </a:p>
          <a:p>
            <a:r>
              <a:rPr lang="en-US" sz="1800" dirty="0" err="1" smtClean="0"/>
              <a:t>Domers</a:t>
            </a:r>
            <a:r>
              <a:rPr lang="en-US" sz="1800" dirty="0" smtClean="0"/>
              <a:t> = </a:t>
            </a:r>
            <a:r>
              <a:rPr lang="en-US" sz="1800" dirty="0" err="1" smtClean="0"/>
              <a:t>Domres</a:t>
            </a:r>
            <a:endParaRPr lang="en-US" sz="1800" dirty="0" smtClean="0"/>
          </a:p>
          <a:p>
            <a:r>
              <a:rPr lang="en-US" sz="1800" dirty="0" smtClean="0"/>
              <a:t>Russian German</a:t>
            </a:r>
          </a:p>
          <a:p>
            <a:r>
              <a:rPr lang="en-US" sz="1800" dirty="0" smtClean="0"/>
              <a:t>1899  Arrival NOT 1900</a:t>
            </a:r>
          </a:p>
          <a:p>
            <a:r>
              <a:rPr lang="en-US" sz="1800" dirty="0" smtClean="0"/>
              <a:t>Adolph</a:t>
            </a:r>
          </a:p>
          <a:p>
            <a:r>
              <a:rPr lang="en-US" sz="1800" dirty="0" err="1" smtClean="0"/>
              <a:t>Albertina</a:t>
            </a:r>
            <a:endParaRPr lang="en-US" sz="1800" dirty="0" smtClean="0"/>
          </a:p>
          <a:p>
            <a:r>
              <a:rPr lang="en-US" sz="1800" dirty="0" smtClean="0"/>
              <a:t>William</a:t>
            </a:r>
          </a:p>
          <a:p>
            <a:r>
              <a:rPr lang="en-US" sz="1800" dirty="0" smtClean="0"/>
              <a:t>Theresa</a:t>
            </a:r>
          </a:p>
          <a:p>
            <a:endParaRPr lang="en-US" sz="1800" dirty="0" smtClean="0"/>
          </a:p>
          <a:p>
            <a:endParaRPr lang="en-US" sz="1800" dirty="0" smtClean="0"/>
          </a:p>
          <a:p>
            <a:endParaRPr lang="en-US" sz="1800" dirty="0" smtClean="0"/>
          </a:p>
          <a:p>
            <a:endParaRPr lang="en-US" sz="1800" dirty="0"/>
          </a:p>
        </p:txBody>
      </p:sp>
      <p:sp>
        <p:nvSpPr>
          <p:cNvPr id="4" name="Text Placeholder 3"/>
          <p:cNvSpPr>
            <a:spLocks noGrp="1"/>
          </p:cNvSpPr>
          <p:nvPr>
            <p:ph type="body" sz="half" idx="3"/>
          </p:nvPr>
        </p:nvSpPr>
        <p:spPr>
          <a:xfrm>
            <a:off x="5715000" y="1859757"/>
            <a:ext cx="2971800" cy="654843"/>
          </a:xfrm>
        </p:spPr>
        <p:txBody>
          <a:bodyPr/>
          <a:lstStyle/>
          <a:p>
            <a:endParaRPr lang="en-US" dirty="0"/>
          </a:p>
        </p:txBody>
      </p:sp>
      <p:pic>
        <p:nvPicPr>
          <p:cNvPr id="24578" name="Picture 2" descr="C:\Users\sigrid\Desktop\Tribe\Oconto census\Domres 1900 census.JPG"/>
          <p:cNvPicPr>
            <a:picLocks noGrp="1" noChangeAspect="1" noChangeArrowheads="1"/>
          </p:cNvPicPr>
          <p:nvPr>
            <p:ph sz="quarter" idx="2"/>
          </p:nvPr>
        </p:nvPicPr>
        <p:blipFill>
          <a:blip r:embed="rId3" cstate="print"/>
          <a:srcRect/>
          <a:stretch>
            <a:fillRect/>
          </a:stretch>
        </p:blipFill>
        <p:spPr bwMode="auto">
          <a:xfrm>
            <a:off x="152401" y="914400"/>
            <a:ext cx="3048000" cy="5791200"/>
          </a:xfrm>
          <a:prstGeom prst="rect">
            <a:avLst/>
          </a:prstGeom>
          <a:noFill/>
        </p:spPr>
      </p:pic>
      <p:pic>
        <p:nvPicPr>
          <p:cNvPr id="24579" name="Picture 3" descr="C:\Users\sigrid\Desktop\Tribe\Oconto census\Domres 1910 census.JPG"/>
          <p:cNvPicPr>
            <a:picLocks noGrp="1" noChangeAspect="1" noChangeArrowheads="1"/>
          </p:cNvPicPr>
          <p:nvPr>
            <p:ph sz="quarter" idx="4"/>
          </p:nvPr>
        </p:nvPicPr>
        <p:blipFill>
          <a:blip r:embed="rId4" cstate="print"/>
          <a:srcRect/>
          <a:stretch>
            <a:fillRect/>
          </a:stretch>
        </p:blipFill>
        <p:spPr bwMode="auto">
          <a:xfrm>
            <a:off x="5715000" y="838200"/>
            <a:ext cx="3200400" cy="58674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6096000" cy="914400"/>
          </a:xfrm>
        </p:spPr>
        <p:txBody>
          <a:bodyPr>
            <a:normAutofit fontScale="90000"/>
          </a:bodyPr>
          <a:lstStyle/>
          <a:p>
            <a:r>
              <a:rPr lang="en-US" sz="3200" dirty="0" err="1" smtClean="0"/>
              <a:t>Tietz</a:t>
            </a:r>
            <a:r>
              <a:rPr lang="en-US" sz="3200" dirty="0" smtClean="0"/>
              <a:t> to Dietz:  1905 and 1920 census</a:t>
            </a:r>
            <a:br>
              <a:rPr lang="en-US" sz="3200" dirty="0" smtClean="0"/>
            </a:br>
            <a:endParaRPr lang="en-US" sz="3200" dirty="0"/>
          </a:p>
        </p:txBody>
      </p:sp>
      <p:sp>
        <p:nvSpPr>
          <p:cNvPr id="3" name="Text Placeholder 2"/>
          <p:cNvSpPr>
            <a:spLocks noGrp="1"/>
          </p:cNvSpPr>
          <p:nvPr>
            <p:ph type="body" idx="1"/>
          </p:nvPr>
        </p:nvSpPr>
        <p:spPr>
          <a:xfrm>
            <a:off x="2819400" y="1855248"/>
            <a:ext cx="3429000" cy="1268952"/>
          </a:xfrm>
        </p:spPr>
        <p:txBody>
          <a:bodyPr/>
          <a:lstStyle/>
          <a:p>
            <a:endParaRPr lang="en-US" dirty="0"/>
          </a:p>
        </p:txBody>
      </p:sp>
      <p:sp>
        <p:nvSpPr>
          <p:cNvPr id="4" name="Text Placeholder 3"/>
          <p:cNvSpPr>
            <a:spLocks noGrp="1"/>
          </p:cNvSpPr>
          <p:nvPr>
            <p:ph type="body" sz="half" idx="3"/>
          </p:nvPr>
        </p:nvSpPr>
        <p:spPr>
          <a:xfrm>
            <a:off x="2895600" y="914400"/>
            <a:ext cx="3124200" cy="5791201"/>
          </a:xfrm>
        </p:spPr>
        <p:txBody>
          <a:bodyPr>
            <a:normAutofit fontScale="25000" lnSpcReduction="20000"/>
          </a:bodyPr>
          <a:lstStyle/>
          <a:p>
            <a:endParaRPr lang="en-US" dirty="0" smtClean="0"/>
          </a:p>
          <a:p>
            <a:endParaRPr lang="en-US" dirty="0" smtClean="0"/>
          </a:p>
          <a:p>
            <a:endParaRPr lang="en-US" dirty="0" smtClean="0"/>
          </a:p>
          <a:p>
            <a:endParaRPr lang="en-US" sz="1400" dirty="0" smtClean="0"/>
          </a:p>
          <a:p>
            <a:endParaRPr lang="en-US" sz="1400" dirty="0" smtClean="0"/>
          </a:p>
          <a:p>
            <a:endParaRPr lang="en-US" sz="1400" dirty="0" smtClean="0"/>
          </a:p>
          <a:p>
            <a:endParaRPr lang="en-US" sz="1400" dirty="0" smtClean="0"/>
          </a:p>
          <a:p>
            <a:endParaRPr lang="en-US" sz="1600" dirty="0" smtClean="0"/>
          </a:p>
          <a:p>
            <a:endParaRPr lang="en-US" sz="1600" dirty="0" smtClean="0"/>
          </a:p>
          <a:p>
            <a:endParaRPr lang="en-US" sz="1600" dirty="0" smtClean="0"/>
          </a:p>
          <a:p>
            <a:endParaRPr lang="en-US" sz="4000" dirty="0" smtClean="0"/>
          </a:p>
          <a:p>
            <a:endParaRPr lang="en-US" sz="4000" dirty="0" smtClean="0"/>
          </a:p>
          <a:p>
            <a:endParaRPr lang="en-US" sz="4000" dirty="0" smtClean="0"/>
          </a:p>
          <a:p>
            <a:endParaRPr lang="en-US" sz="4000" dirty="0" smtClean="0"/>
          </a:p>
          <a:p>
            <a:endParaRPr lang="en-US" sz="6400" dirty="0" smtClean="0"/>
          </a:p>
          <a:p>
            <a:endParaRPr lang="en-US" sz="6400" dirty="0" smtClean="0"/>
          </a:p>
          <a:p>
            <a:r>
              <a:rPr lang="en-US" sz="6400" dirty="0" smtClean="0"/>
              <a:t>Ludwig </a:t>
            </a:r>
            <a:r>
              <a:rPr lang="en-US" sz="6400" dirty="0" err="1" smtClean="0"/>
              <a:t>Tietz</a:t>
            </a:r>
            <a:r>
              <a:rPr lang="en-US" sz="6400" dirty="0" smtClean="0"/>
              <a:t>  =  Louis Dietz</a:t>
            </a:r>
          </a:p>
          <a:p>
            <a:r>
              <a:rPr lang="en-US" sz="6400" dirty="0" smtClean="0"/>
              <a:t>Ludwig m. Emilie </a:t>
            </a:r>
            <a:r>
              <a:rPr lang="en-US" sz="6400" dirty="0" err="1" smtClean="0"/>
              <a:t>Fergin</a:t>
            </a:r>
            <a:r>
              <a:rPr lang="en-US" sz="6400" dirty="0" smtClean="0"/>
              <a:t> </a:t>
            </a:r>
          </a:p>
          <a:p>
            <a:r>
              <a:rPr lang="en-US" sz="6400" dirty="0" smtClean="0"/>
              <a:t>( aka </a:t>
            </a:r>
            <a:r>
              <a:rPr lang="en-US" sz="6400" dirty="0" err="1" smtClean="0"/>
              <a:t>Amalia</a:t>
            </a:r>
            <a:r>
              <a:rPr lang="en-US" sz="6400" dirty="0" smtClean="0"/>
              <a:t> </a:t>
            </a:r>
            <a:r>
              <a:rPr lang="en-US" sz="6400" dirty="0" err="1" smtClean="0"/>
              <a:t>Fregin</a:t>
            </a:r>
            <a:r>
              <a:rPr lang="en-US" sz="6400" dirty="0" smtClean="0"/>
              <a:t>)</a:t>
            </a:r>
          </a:p>
          <a:p>
            <a:endParaRPr lang="en-US" sz="6400" dirty="0" smtClean="0"/>
          </a:p>
          <a:p>
            <a:r>
              <a:rPr lang="en-US" sz="6400" dirty="0" smtClean="0"/>
              <a:t>Mother: </a:t>
            </a:r>
          </a:p>
          <a:p>
            <a:r>
              <a:rPr lang="en-US" sz="6400" dirty="0" err="1" smtClean="0"/>
              <a:t>Henriette</a:t>
            </a:r>
            <a:r>
              <a:rPr lang="en-US" sz="6400" dirty="0" smtClean="0"/>
              <a:t> (</a:t>
            </a:r>
            <a:r>
              <a:rPr lang="en-US" sz="6400" dirty="0" err="1" smtClean="0"/>
              <a:t>Majewski</a:t>
            </a:r>
            <a:r>
              <a:rPr lang="en-US" sz="6400" dirty="0" smtClean="0"/>
              <a:t>) </a:t>
            </a:r>
            <a:r>
              <a:rPr lang="en-US" sz="6400" dirty="0" err="1" smtClean="0"/>
              <a:t>Fergin</a:t>
            </a:r>
            <a:r>
              <a:rPr lang="en-US" sz="6400" dirty="0" smtClean="0"/>
              <a:t> </a:t>
            </a:r>
          </a:p>
          <a:p>
            <a:endParaRPr lang="en-US" sz="6400" dirty="0" smtClean="0"/>
          </a:p>
          <a:p>
            <a:r>
              <a:rPr lang="en-US" sz="6400" dirty="0" smtClean="0"/>
              <a:t>Gottlieb Martin: </a:t>
            </a:r>
          </a:p>
          <a:p>
            <a:r>
              <a:rPr lang="en-US" sz="6400" dirty="0" smtClean="0"/>
              <a:t>1</a:t>
            </a:r>
            <a:r>
              <a:rPr lang="en-US" sz="6400" baseline="30000" dirty="0" smtClean="0"/>
              <a:t>st</a:t>
            </a:r>
            <a:r>
              <a:rPr lang="en-US" sz="6400" dirty="0" smtClean="0"/>
              <a:t> cousin to Ludwig</a:t>
            </a:r>
          </a:p>
          <a:p>
            <a:r>
              <a:rPr lang="en-US" sz="6400" dirty="0" smtClean="0"/>
              <a:t>[arrived with Adolf &amp; </a:t>
            </a:r>
            <a:r>
              <a:rPr lang="en-US" sz="6400" dirty="0" err="1" smtClean="0"/>
              <a:t>Albertine</a:t>
            </a:r>
            <a:endParaRPr lang="en-US" sz="6400" dirty="0" smtClean="0"/>
          </a:p>
          <a:p>
            <a:r>
              <a:rPr lang="en-US" sz="6400" dirty="0" err="1" smtClean="0"/>
              <a:t>Domres</a:t>
            </a:r>
            <a:r>
              <a:rPr lang="en-US" sz="6400" dirty="0" smtClean="0"/>
              <a:t> in  1899]</a:t>
            </a:r>
          </a:p>
          <a:p>
            <a:endParaRPr lang="en-US" sz="6400" dirty="0" smtClean="0"/>
          </a:p>
          <a:p>
            <a:r>
              <a:rPr lang="en-US" sz="6400" dirty="0" smtClean="0"/>
              <a:t>Julius </a:t>
            </a:r>
            <a:r>
              <a:rPr lang="en-US" sz="6400" dirty="0" err="1" smtClean="0"/>
              <a:t>Zelmer</a:t>
            </a:r>
            <a:r>
              <a:rPr lang="en-US" sz="6400" dirty="0" smtClean="0"/>
              <a:t> is </a:t>
            </a:r>
            <a:r>
              <a:rPr lang="en-US" sz="6400" dirty="0" err="1" smtClean="0"/>
              <a:t>Amalia’s</a:t>
            </a:r>
            <a:r>
              <a:rPr lang="en-US" sz="6400" dirty="0" smtClean="0"/>
              <a:t> nephew</a:t>
            </a:r>
          </a:p>
          <a:p>
            <a:r>
              <a:rPr lang="en-US" sz="6400" dirty="0" smtClean="0"/>
              <a:t>1910 census shows more </a:t>
            </a:r>
            <a:r>
              <a:rPr lang="en-US" sz="6400" dirty="0" err="1" smtClean="0"/>
              <a:t>Zelmer</a:t>
            </a:r>
            <a:r>
              <a:rPr lang="en-US" sz="6400" dirty="0" smtClean="0"/>
              <a:t> </a:t>
            </a:r>
          </a:p>
          <a:p>
            <a:r>
              <a:rPr lang="en-US" sz="6400" dirty="0" smtClean="0"/>
              <a:t>kids living with them;  their mother, her sister, died in 1909</a:t>
            </a:r>
          </a:p>
          <a:p>
            <a:endParaRPr lang="en-US" sz="6400" dirty="0" smtClean="0"/>
          </a:p>
          <a:p>
            <a:r>
              <a:rPr lang="en-US" sz="6400" dirty="0" err="1" smtClean="0"/>
              <a:t>Henriette</a:t>
            </a:r>
            <a:r>
              <a:rPr lang="en-US" sz="6400" dirty="0" smtClean="0"/>
              <a:t> is still living with them  in 1920</a:t>
            </a:r>
          </a:p>
          <a:p>
            <a:endParaRPr lang="en-US" sz="6400" dirty="0" smtClean="0"/>
          </a:p>
          <a:p>
            <a:endParaRPr lang="en-US" sz="1600" dirty="0" smtClean="0"/>
          </a:p>
          <a:p>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a:p>
        </p:txBody>
      </p:sp>
      <p:pic>
        <p:nvPicPr>
          <p:cNvPr id="25602" name="Picture 2" descr="C:\Users\sigrid\Desktop\Tribe\Oconto census\Dietz 1905 census.JPG"/>
          <p:cNvPicPr>
            <a:picLocks noGrp="1" noChangeAspect="1" noChangeArrowheads="1"/>
          </p:cNvPicPr>
          <p:nvPr>
            <p:ph sz="quarter" idx="2"/>
          </p:nvPr>
        </p:nvPicPr>
        <p:blipFill>
          <a:blip r:embed="rId3" cstate="print"/>
          <a:srcRect/>
          <a:stretch>
            <a:fillRect/>
          </a:stretch>
        </p:blipFill>
        <p:spPr bwMode="auto">
          <a:xfrm>
            <a:off x="0" y="1219200"/>
            <a:ext cx="2821345" cy="5486400"/>
          </a:xfrm>
          <a:prstGeom prst="rect">
            <a:avLst/>
          </a:prstGeom>
          <a:noFill/>
        </p:spPr>
      </p:pic>
      <p:pic>
        <p:nvPicPr>
          <p:cNvPr id="10" name="Picture 3" descr="C:\Users\sigrid\Desktop\Tribe\Oconto census\Dietz 1920 census.JPG"/>
          <p:cNvPicPr>
            <a:picLocks noGrp="1" noChangeAspect="1" noChangeArrowheads="1"/>
          </p:cNvPicPr>
          <p:nvPr>
            <p:ph sz="quarter" idx="4"/>
          </p:nvPr>
        </p:nvPicPr>
        <p:blipFill>
          <a:blip r:embed="rId4" cstate="print"/>
          <a:srcRect/>
          <a:stretch>
            <a:fillRect/>
          </a:stretch>
        </p:blipFill>
        <p:spPr bwMode="auto">
          <a:xfrm>
            <a:off x="6019800" y="1219200"/>
            <a:ext cx="2971800" cy="5486400"/>
          </a:xfrm>
          <a:prstGeom prst="rect">
            <a:avLst/>
          </a:prstGeom>
          <a:noFill/>
        </p:spPr>
      </p:pic>
      <p:sp>
        <p:nvSpPr>
          <p:cNvPr id="8" name="Content Placeholder 7"/>
          <p:cNvSpPr>
            <a:spLocks noGrp="1"/>
          </p:cNvSpPr>
          <p:nvPr>
            <p:ph sz="quarter" idx="4"/>
          </p:nvPr>
        </p:nvSpPr>
        <p:spPr>
          <a:xfrm flipH="1">
            <a:off x="2773682" y="2514600"/>
            <a:ext cx="45719" cy="3845720"/>
          </a:xfrm>
        </p:spPr>
        <p:txBody>
          <a:bodyPr/>
          <a:lstStyle/>
          <a:p>
            <a:pPr lvl="1"/>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Brother </a:t>
            </a:r>
            <a:r>
              <a:rPr lang="en-US" sz="3200" dirty="0" err="1" smtClean="0"/>
              <a:t>Mikel</a:t>
            </a:r>
            <a:r>
              <a:rPr lang="en-US" sz="3200" dirty="0" smtClean="0"/>
              <a:t> </a:t>
            </a:r>
            <a:r>
              <a:rPr lang="en-US" sz="3200" dirty="0" err="1" smtClean="0"/>
              <a:t>Tietz</a:t>
            </a:r>
            <a:r>
              <a:rPr lang="en-US" sz="3200" dirty="0" smtClean="0"/>
              <a:t> from Poland to Wisconsin</a:t>
            </a:r>
            <a:br>
              <a:rPr lang="en-US" sz="3200" dirty="0" smtClean="0"/>
            </a:br>
            <a:r>
              <a:rPr lang="en-US" sz="3200" dirty="0" smtClean="0"/>
              <a:t> &amp; North Dakota to Saskatchewan</a:t>
            </a:r>
            <a:br>
              <a:rPr lang="en-US" sz="3200" dirty="0" smtClean="0"/>
            </a:br>
            <a:endParaRPr lang="en-US" sz="3200" dirty="0"/>
          </a:p>
        </p:txBody>
      </p:sp>
      <p:sp>
        <p:nvSpPr>
          <p:cNvPr id="3" name="Text Placeholder 2"/>
          <p:cNvSpPr>
            <a:spLocks noGrp="1"/>
          </p:cNvSpPr>
          <p:nvPr>
            <p:ph type="body" idx="1"/>
          </p:nvPr>
        </p:nvSpPr>
        <p:spPr>
          <a:xfrm>
            <a:off x="0" y="1295400"/>
            <a:ext cx="4497388" cy="762000"/>
          </a:xfrm>
        </p:spPr>
        <p:txBody>
          <a:bodyPr/>
          <a:lstStyle/>
          <a:p>
            <a:endParaRPr lang="en-US" sz="1800" dirty="0" smtClean="0"/>
          </a:p>
          <a:p>
            <a:endParaRPr lang="en-US" sz="1800" dirty="0" smtClean="0"/>
          </a:p>
          <a:p>
            <a:endParaRPr lang="en-US" sz="1800" dirty="0"/>
          </a:p>
        </p:txBody>
      </p:sp>
      <p:sp>
        <p:nvSpPr>
          <p:cNvPr id="4" name="Text Placeholder 3"/>
          <p:cNvSpPr>
            <a:spLocks noGrp="1"/>
          </p:cNvSpPr>
          <p:nvPr>
            <p:ph type="body" sz="half" idx="3"/>
          </p:nvPr>
        </p:nvSpPr>
        <p:spPr>
          <a:xfrm>
            <a:off x="3048000" y="1524001"/>
            <a:ext cx="2590800" cy="5105400"/>
          </a:xfrm>
        </p:spPr>
        <p:txBody>
          <a:bodyPr>
            <a:normAutofit fontScale="92500" lnSpcReduction="10000"/>
          </a:bodyPr>
          <a:lstStyle/>
          <a:p>
            <a:endParaRPr lang="en-US" sz="1800" dirty="0" smtClean="0"/>
          </a:p>
          <a:p>
            <a:r>
              <a:rPr lang="en-US" sz="1800" dirty="0" smtClean="0"/>
              <a:t>Arrived 1896</a:t>
            </a:r>
          </a:p>
          <a:p>
            <a:r>
              <a:rPr lang="en-US" sz="1800" dirty="0" smtClean="0"/>
              <a:t>m. </a:t>
            </a:r>
            <a:r>
              <a:rPr lang="en-US" sz="1800" dirty="0" err="1" smtClean="0"/>
              <a:t>Ottilie</a:t>
            </a:r>
            <a:r>
              <a:rPr lang="en-US" sz="1800" dirty="0" smtClean="0"/>
              <a:t> </a:t>
            </a:r>
            <a:r>
              <a:rPr lang="en-US" sz="1800" dirty="0" err="1" smtClean="0"/>
              <a:t>Zerbst</a:t>
            </a:r>
            <a:r>
              <a:rPr lang="en-US" sz="1800" dirty="0" smtClean="0"/>
              <a:t> 1907</a:t>
            </a:r>
          </a:p>
          <a:p>
            <a:r>
              <a:rPr lang="en-US" sz="1800" dirty="0" smtClean="0"/>
              <a:t>in Gillett</a:t>
            </a:r>
          </a:p>
          <a:p>
            <a:r>
              <a:rPr lang="en-US" sz="1800" dirty="0" smtClean="0"/>
              <a:t>[she is also born in the Lublin area] </a:t>
            </a:r>
          </a:p>
          <a:p>
            <a:endParaRPr lang="en-US" sz="1800" dirty="0" smtClean="0"/>
          </a:p>
          <a:p>
            <a:r>
              <a:rPr lang="en-US" sz="1800" dirty="0" smtClean="0"/>
              <a:t>Move to Kidder, ND by 1920</a:t>
            </a:r>
          </a:p>
          <a:p>
            <a:r>
              <a:rPr lang="en-US" sz="1800" dirty="0" smtClean="0"/>
              <a:t>Move to Saskatchewan before 1930</a:t>
            </a:r>
          </a:p>
          <a:p>
            <a:endParaRPr lang="en-US" sz="1800" dirty="0" smtClean="0"/>
          </a:p>
          <a:p>
            <a:r>
              <a:rPr lang="en-US" sz="1800" dirty="0" err="1" smtClean="0"/>
              <a:t>Ottilie</a:t>
            </a:r>
            <a:r>
              <a:rPr lang="en-US" sz="1800" dirty="0" smtClean="0"/>
              <a:t> d. in Spokane in 1942</a:t>
            </a:r>
          </a:p>
          <a:p>
            <a:r>
              <a:rPr lang="en-US" sz="1800" dirty="0" err="1" smtClean="0"/>
              <a:t>Mikel</a:t>
            </a:r>
            <a:r>
              <a:rPr lang="en-US" sz="1800" dirty="0" smtClean="0"/>
              <a:t> d. </a:t>
            </a:r>
            <a:r>
              <a:rPr lang="en-US" sz="1800" dirty="0" err="1" smtClean="0"/>
              <a:t>Mellville</a:t>
            </a:r>
            <a:r>
              <a:rPr lang="en-US" sz="1800" dirty="0" smtClean="0"/>
              <a:t>, SK in 1953</a:t>
            </a:r>
          </a:p>
          <a:p>
            <a:r>
              <a:rPr lang="en-US" sz="1800" dirty="0" smtClean="0"/>
              <a:t>Adult children: </a:t>
            </a:r>
          </a:p>
          <a:p>
            <a:r>
              <a:rPr lang="en-US" sz="1800" dirty="0" smtClean="0"/>
              <a:t>Idaho, Washington, </a:t>
            </a:r>
          </a:p>
          <a:p>
            <a:r>
              <a:rPr lang="en-US" sz="1800" dirty="0" smtClean="0"/>
              <a:t>Saskatchewan</a:t>
            </a:r>
          </a:p>
          <a:p>
            <a:endParaRPr lang="en-US" sz="1800" dirty="0" smtClean="0"/>
          </a:p>
        </p:txBody>
      </p:sp>
      <p:pic>
        <p:nvPicPr>
          <p:cNvPr id="7" name="Picture 5" descr="C:\Users\sigrid\Desktop\TietzPietz.JPG"/>
          <p:cNvPicPr>
            <a:picLocks noGrp="1" noChangeAspect="1" noChangeArrowheads="1"/>
          </p:cNvPicPr>
          <p:nvPr>
            <p:ph sz="quarter" idx="2"/>
          </p:nvPr>
        </p:nvPicPr>
        <p:blipFill>
          <a:blip r:embed="rId3" cstate="print"/>
          <a:srcRect/>
          <a:stretch>
            <a:fillRect/>
          </a:stretch>
        </p:blipFill>
        <p:spPr bwMode="auto">
          <a:xfrm>
            <a:off x="0" y="1524000"/>
            <a:ext cx="2971800" cy="5181600"/>
          </a:xfrm>
          <a:prstGeom prst="rect">
            <a:avLst/>
          </a:prstGeom>
          <a:noFill/>
        </p:spPr>
      </p:pic>
      <p:pic>
        <p:nvPicPr>
          <p:cNvPr id="1026" name="Picture 2" descr="C:\Users\sigrid\Desktop\TietzMike.JPG"/>
          <p:cNvPicPr>
            <a:picLocks noGrp="1" noChangeAspect="1" noChangeArrowheads="1"/>
          </p:cNvPicPr>
          <p:nvPr>
            <p:ph sz="quarter" idx="4"/>
          </p:nvPr>
        </p:nvPicPr>
        <p:blipFill>
          <a:blip r:embed="rId4" cstate="print"/>
          <a:srcRect/>
          <a:stretch>
            <a:fillRect/>
          </a:stretch>
        </p:blipFill>
        <p:spPr bwMode="auto">
          <a:xfrm>
            <a:off x="5715000" y="1524000"/>
            <a:ext cx="3276600" cy="51816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Autofit/>
          </a:bodyPr>
          <a:lstStyle/>
          <a:p>
            <a:pPr algn="ctr"/>
            <a:r>
              <a:rPr lang="en-US" sz="3600" dirty="0" smtClean="0"/>
              <a:t>Tracking the Tribe</a:t>
            </a:r>
            <a:endParaRPr lang="en-US" sz="3600" dirty="0"/>
          </a:p>
        </p:txBody>
      </p:sp>
      <p:pic>
        <p:nvPicPr>
          <p:cNvPr id="3" name="Picture 4" descr="C:\Users\sigrid\Desktop\Timeline4.JPG"/>
          <p:cNvPicPr>
            <a:picLocks noGrp="1" noChangeAspect="1" noChangeArrowheads="1"/>
          </p:cNvPicPr>
          <p:nvPr>
            <p:ph idx="1"/>
          </p:nvPr>
        </p:nvPicPr>
        <p:blipFill>
          <a:blip r:embed="rId3" cstate="print"/>
          <a:srcRect/>
          <a:stretch>
            <a:fillRect/>
          </a:stretch>
        </p:blipFill>
        <p:spPr bwMode="auto">
          <a:xfrm>
            <a:off x="145617" y="609600"/>
            <a:ext cx="8845983" cy="62484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733800" cy="1295400"/>
          </a:xfrm>
        </p:spPr>
        <p:txBody>
          <a:bodyPr>
            <a:normAutofit fontScale="90000"/>
          </a:bodyPr>
          <a:lstStyle/>
          <a:p>
            <a:r>
              <a:rPr lang="en-US" dirty="0" smtClean="0"/>
              <a:t>Oregon </a:t>
            </a:r>
            <a:br>
              <a:rPr lang="en-US" dirty="0" smtClean="0"/>
            </a:br>
            <a:r>
              <a:rPr lang="en-US" dirty="0" smtClean="0"/>
              <a:t>1905  &amp; 1923</a:t>
            </a:r>
            <a:endParaRPr lang="en-US" dirty="0"/>
          </a:p>
        </p:txBody>
      </p:sp>
      <p:sp>
        <p:nvSpPr>
          <p:cNvPr id="3" name="Text Placeholder 2"/>
          <p:cNvSpPr>
            <a:spLocks noGrp="1"/>
          </p:cNvSpPr>
          <p:nvPr>
            <p:ph type="body" idx="1"/>
          </p:nvPr>
        </p:nvSpPr>
        <p:spPr>
          <a:xfrm>
            <a:off x="304800" y="1524000"/>
            <a:ext cx="3657600" cy="1752600"/>
          </a:xfrm>
        </p:spPr>
        <p:txBody>
          <a:bodyPr/>
          <a:lstStyle/>
          <a:p>
            <a:r>
              <a:rPr lang="en-US" dirty="0" smtClean="0"/>
              <a:t>Below: Jesse Family</a:t>
            </a:r>
          </a:p>
          <a:p>
            <a:r>
              <a:rPr lang="en-US" dirty="0" smtClean="0"/>
              <a:t>Ludwig, </a:t>
            </a:r>
            <a:r>
              <a:rPr lang="en-US" dirty="0" err="1" smtClean="0"/>
              <a:t>Ottilie</a:t>
            </a:r>
            <a:r>
              <a:rPr lang="en-US" dirty="0" smtClean="0"/>
              <a:t> (</a:t>
            </a:r>
            <a:r>
              <a:rPr lang="en-US" dirty="0" err="1" smtClean="0"/>
              <a:t>Gurke</a:t>
            </a:r>
            <a:r>
              <a:rPr lang="en-US" dirty="0" smtClean="0"/>
              <a:t>)</a:t>
            </a:r>
          </a:p>
          <a:p>
            <a:r>
              <a:rPr lang="en-US" dirty="0" err="1" smtClean="0"/>
              <a:t>Luise</a:t>
            </a:r>
            <a:r>
              <a:rPr lang="en-US" dirty="0" smtClean="0"/>
              <a:t>, Natalie, August, Martha</a:t>
            </a:r>
            <a:endParaRPr lang="en-US" dirty="0"/>
          </a:p>
        </p:txBody>
      </p:sp>
      <p:sp>
        <p:nvSpPr>
          <p:cNvPr id="4" name="Text Placeholder 3"/>
          <p:cNvSpPr>
            <a:spLocks noGrp="1"/>
          </p:cNvSpPr>
          <p:nvPr>
            <p:ph type="body" sz="half" idx="3"/>
          </p:nvPr>
        </p:nvSpPr>
        <p:spPr>
          <a:xfrm>
            <a:off x="4645025" y="3810000"/>
            <a:ext cx="4041775" cy="2743200"/>
          </a:xfrm>
        </p:spPr>
        <p:txBody>
          <a:bodyPr>
            <a:normAutofit lnSpcReduction="10000"/>
          </a:bodyPr>
          <a:lstStyle/>
          <a:p>
            <a:r>
              <a:rPr lang="en-US" dirty="0" smtClean="0"/>
              <a:t>Standing: Carl Wagner, William Lentz, William Zimmerman</a:t>
            </a:r>
          </a:p>
          <a:p>
            <a:r>
              <a:rPr lang="en-US" dirty="0" smtClean="0"/>
              <a:t>Seated: </a:t>
            </a:r>
            <a:r>
              <a:rPr lang="en-US" dirty="0" err="1" smtClean="0"/>
              <a:t>Ottilie</a:t>
            </a:r>
            <a:r>
              <a:rPr lang="en-US" dirty="0" smtClean="0"/>
              <a:t> Z. Lentz, </a:t>
            </a:r>
            <a:r>
              <a:rPr lang="en-US" dirty="0" err="1" smtClean="0"/>
              <a:t>Jakob</a:t>
            </a:r>
            <a:r>
              <a:rPr lang="en-US" dirty="0" smtClean="0"/>
              <a:t> Zimmerman, </a:t>
            </a:r>
            <a:r>
              <a:rPr lang="en-US" dirty="0" err="1" smtClean="0"/>
              <a:t>Luise</a:t>
            </a:r>
            <a:r>
              <a:rPr lang="en-US" dirty="0" smtClean="0"/>
              <a:t> </a:t>
            </a:r>
            <a:r>
              <a:rPr lang="en-US" dirty="0" err="1" smtClean="0"/>
              <a:t>Pusch</a:t>
            </a:r>
            <a:r>
              <a:rPr lang="en-US" dirty="0" smtClean="0"/>
              <a:t>  Zimmerman, Margaret D.G. Z., </a:t>
            </a:r>
            <a:r>
              <a:rPr lang="en-US" dirty="0" err="1" smtClean="0"/>
              <a:t>Teofilia</a:t>
            </a:r>
            <a:r>
              <a:rPr lang="en-US" dirty="0" smtClean="0"/>
              <a:t> </a:t>
            </a:r>
            <a:r>
              <a:rPr lang="en-US" dirty="0" err="1" smtClean="0"/>
              <a:t>Welke</a:t>
            </a:r>
            <a:r>
              <a:rPr lang="en-US" dirty="0" smtClean="0"/>
              <a:t> Zimmerman</a:t>
            </a:r>
            <a:endParaRPr lang="en-US" dirty="0"/>
          </a:p>
        </p:txBody>
      </p:sp>
      <p:pic>
        <p:nvPicPr>
          <p:cNvPr id="2050" name="Picture 2" descr="C:\Users\sigrid\Desktop\1905 Jesse Family.jpg"/>
          <p:cNvPicPr>
            <a:picLocks noGrp="1" noChangeAspect="1" noChangeArrowheads="1"/>
          </p:cNvPicPr>
          <p:nvPr>
            <p:ph sz="quarter" idx="2"/>
          </p:nvPr>
        </p:nvPicPr>
        <p:blipFill>
          <a:blip r:embed="rId3" cstate="print"/>
          <a:srcRect/>
          <a:stretch>
            <a:fillRect/>
          </a:stretch>
        </p:blipFill>
        <p:spPr bwMode="auto">
          <a:xfrm>
            <a:off x="304800" y="3505200"/>
            <a:ext cx="4192588" cy="3048000"/>
          </a:xfrm>
          <a:prstGeom prst="rect">
            <a:avLst/>
          </a:prstGeom>
          <a:noFill/>
        </p:spPr>
      </p:pic>
      <p:pic>
        <p:nvPicPr>
          <p:cNvPr id="2051" name="Picture 3" descr="C:\Users\sigrid\Desktop\Debby4.jpg"/>
          <p:cNvPicPr>
            <a:picLocks noGrp="1" noChangeAspect="1" noChangeArrowheads="1"/>
          </p:cNvPicPr>
          <p:nvPr>
            <p:ph sz="quarter" idx="4"/>
          </p:nvPr>
        </p:nvPicPr>
        <p:blipFill>
          <a:blip r:embed="rId4" cstate="print"/>
          <a:srcRect/>
          <a:stretch>
            <a:fillRect/>
          </a:stretch>
        </p:blipFill>
        <p:spPr bwMode="auto">
          <a:xfrm>
            <a:off x="3810000" y="228600"/>
            <a:ext cx="5334000" cy="32766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4"/>
            </a:gs>
            <a:gs pos="25000">
              <a:schemeClr val="bg1">
                <a:tint val="83000"/>
                <a:satMod val="320000"/>
              </a:schemeClr>
            </a:gs>
            <a:gs pos="100000">
              <a:schemeClr val="bg1">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pic>
        <p:nvPicPr>
          <p:cNvPr id="2052" name="Picture 4" descr="C:\Users\sigrid\Desktop\DomresPedigree.JPG"/>
          <p:cNvPicPr>
            <a:picLocks noChangeAspect="1" noChangeArrowheads="1"/>
          </p:cNvPicPr>
          <p:nvPr/>
        </p:nvPicPr>
        <p:blipFill>
          <a:blip r:embed="rId3" cstate="print"/>
          <a:srcRect/>
          <a:stretch>
            <a:fillRect/>
          </a:stretch>
        </p:blipFill>
        <p:spPr bwMode="auto">
          <a:xfrm>
            <a:off x="1828800" y="152400"/>
            <a:ext cx="5486400" cy="6553199"/>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038600" cy="762000"/>
          </a:xfrm>
        </p:spPr>
        <p:txBody>
          <a:bodyPr>
            <a:normAutofit fontScale="90000"/>
          </a:bodyPr>
          <a:lstStyle/>
          <a:p>
            <a:r>
              <a:rPr lang="en-US" dirty="0" smtClean="0"/>
              <a:t>Illinois to Oregon </a:t>
            </a:r>
            <a:endParaRPr lang="en-US" dirty="0"/>
          </a:p>
        </p:txBody>
      </p:sp>
      <p:sp>
        <p:nvSpPr>
          <p:cNvPr id="3" name="Text Placeholder 2"/>
          <p:cNvSpPr>
            <a:spLocks noGrp="1"/>
          </p:cNvSpPr>
          <p:nvPr>
            <p:ph type="body" idx="1"/>
          </p:nvPr>
        </p:nvSpPr>
        <p:spPr>
          <a:xfrm>
            <a:off x="457200" y="1855248"/>
            <a:ext cx="4040188" cy="1497552"/>
          </a:xfrm>
        </p:spPr>
        <p:txBody>
          <a:bodyPr/>
          <a:lstStyle/>
          <a:p>
            <a:endParaRPr lang="en-US" dirty="0"/>
          </a:p>
        </p:txBody>
      </p:sp>
      <p:sp>
        <p:nvSpPr>
          <p:cNvPr id="4" name="Text Placeholder 3"/>
          <p:cNvSpPr>
            <a:spLocks noGrp="1"/>
          </p:cNvSpPr>
          <p:nvPr>
            <p:ph type="body" sz="half" idx="3"/>
          </p:nvPr>
        </p:nvSpPr>
        <p:spPr>
          <a:xfrm>
            <a:off x="2286000" y="4495800"/>
            <a:ext cx="4953000" cy="2362200"/>
          </a:xfrm>
        </p:spPr>
        <p:txBody>
          <a:bodyPr>
            <a:normAutofit fontScale="92500"/>
          </a:bodyPr>
          <a:lstStyle/>
          <a:p>
            <a:r>
              <a:rPr lang="en-US" dirty="0" smtClean="0"/>
              <a:t>1945: Ludwig &amp; </a:t>
            </a:r>
            <a:r>
              <a:rPr lang="en-US" dirty="0" err="1" smtClean="0"/>
              <a:t>Ottilie</a:t>
            </a:r>
            <a:r>
              <a:rPr lang="en-US" dirty="0" smtClean="0"/>
              <a:t> Jesse </a:t>
            </a:r>
          </a:p>
          <a:p>
            <a:r>
              <a:rPr lang="en-US" dirty="0" smtClean="0"/>
              <a:t>celebrate their Golden Anniversary</a:t>
            </a:r>
          </a:p>
          <a:p>
            <a:r>
              <a:rPr lang="en-US" dirty="0" smtClean="0"/>
              <a:t>1947-1950: </a:t>
            </a:r>
            <a:r>
              <a:rPr lang="en-US" dirty="0" err="1" smtClean="0"/>
              <a:t>Jalosky</a:t>
            </a:r>
            <a:r>
              <a:rPr lang="en-US" dirty="0" smtClean="0"/>
              <a:t> visit from Chicago</a:t>
            </a:r>
          </a:p>
          <a:p>
            <a:r>
              <a:rPr lang="en-US" dirty="0" smtClean="0"/>
              <a:t>1914 to 1950: mother/daughter pairs</a:t>
            </a:r>
          </a:p>
          <a:p>
            <a:r>
              <a:rPr lang="en-US" dirty="0" smtClean="0"/>
              <a:t>Ophelia </a:t>
            </a:r>
            <a:r>
              <a:rPr lang="en-US" dirty="0" err="1" smtClean="0"/>
              <a:t>Luedke</a:t>
            </a:r>
            <a:r>
              <a:rPr lang="en-US" dirty="0" smtClean="0"/>
              <a:t>/ </a:t>
            </a:r>
            <a:r>
              <a:rPr lang="en-US" dirty="0" err="1" smtClean="0"/>
              <a:t>Teofilia</a:t>
            </a:r>
            <a:r>
              <a:rPr lang="en-US" dirty="0" smtClean="0"/>
              <a:t> </a:t>
            </a:r>
            <a:r>
              <a:rPr lang="en-US" dirty="0" err="1" smtClean="0"/>
              <a:t>Welke</a:t>
            </a:r>
            <a:r>
              <a:rPr lang="en-US" dirty="0" smtClean="0"/>
              <a:t>  &amp; Martha Zimmerman/Virginia </a:t>
            </a:r>
            <a:r>
              <a:rPr lang="en-US" dirty="0" err="1" smtClean="0"/>
              <a:t>Jalosky</a:t>
            </a:r>
            <a:endParaRPr lang="en-US" dirty="0"/>
          </a:p>
        </p:txBody>
      </p:sp>
      <p:pic>
        <p:nvPicPr>
          <p:cNvPr id="3074" name="Picture 2" descr="C:\Users\sigrid\Desktop\Zimmerman Jaloksy Jesse group2.jpg"/>
          <p:cNvPicPr>
            <a:picLocks noGrp="1" noChangeAspect="1" noChangeArrowheads="1"/>
          </p:cNvPicPr>
          <p:nvPr>
            <p:ph sz="quarter" idx="2"/>
          </p:nvPr>
        </p:nvPicPr>
        <p:blipFill>
          <a:blip r:embed="rId3" cstate="print"/>
          <a:srcRect/>
          <a:stretch>
            <a:fillRect/>
          </a:stretch>
        </p:blipFill>
        <p:spPr bwMode="auto">
          <a:xfrm>
            <a:off x="228600" y="990600"/>
            <a:ext cx="4648200" cy="3352800"/>
          </a:xfrm>
          <a:prstGeom prst="rect">
            <a:avLst/>
          </a:prstGeom>
          <a:noFill/>
        </p:spPr>
      </p:pic>
      <p:pic>
        <p:nvPicPr>
          <p:cNvPr id="3075" name="Picture 3" descr="C:\Users\sigrid\Desktop\JesseLudwig Ottilie Front and Back copy.jpg"/>
          <p:cNvPicPr>
            <a:picLocks noChangeAspect="1" noChangeArrowheads="1"/>
          </p:cNvPicPr>
          <p:nvPr/>
        </p:nvPicPr>
        <p:blipFill>
          <a:blip r:embed="rId4" cstate="print"/>
          <a:srcRect/>
          <a:stretch>
            <a:fillRect/>
          </a:stretch>
        </p:blipFill>
        <p:spPr bwMode="auto">
          <a:xfrm>
            <a:off x="152400" y="3733800"/>
            <a:ext cx="2057400" cy="2895600"/>
          </a:xfrm>
          <a:prstGeom prst="rect">
            <a:avLst/>
          </a:prstGeom>
          <a:noFill/>
        </p:spPr>
      </p:pic>
      <p:pic>
        <p:nvPicPr>
          <p:cNvPr id="3076" name="Picture 4" descr="C:\Users\sigrid\Desktop\IMG_2604 copy.jpg"/>
          <p:cNvPicPr>
            <a:picLocks noChangeAspect="1" noChangeArrowheads="1"/>
          </p:cNvPicPr>
          <p:nvPr/>
        </p:nvPicPr>
        <p:blipFill>
          <a:blip r:embed="rId5" cstate="print"/>
          <a:srcRect/>
          <a:stretch>
            <a:fillRect/>
          </a:stretch>
        </p:blipFill>
        <p:spPr bwMode="auto">
          <a:xfrm>
            <a:off x="4953000" y="228600"/>
            <a:ext cx="2057400" cy="3657600"/>
          </a:xfrm>
          <a:prstGeom prst="rect">
            <a:avLst/>
          </a:prstGeom>
          <a:noFill/>
        </p:spPr>
      </p:pic>
      <p:pic>
        <p:nvPicPr>
          <p:cNvPr id="3077" name="Picture 5" descr="C:\Users\sigrid\Desktop\Zimmerman Martha Virginia Jaolsky.jpg"/>
          <p:cNvPicPr>
            <a:picLocks noGrp="1" noChangeAspect="1" noChangeArrowheads="1"/>
          </p:cNvPicPr>
          <p:nvPr>
            <p:ph sz="quarter" idx="4"/>
          </p:nvPr>
        </p:nvPicPr>
        <p:blipFill>
          <a:blip r:embed="rId6" cstate="print"/>
          <a:srcRect/>
          <a:stretch>
            <a:fillRect/>
          </a:stretch>
        </p:blipFill>
        <p:spPr bwMode="auto">
          <a:xfrm>
            <a:off x="7022195" y="1524000"/>
            <a:ext cx="2121805" cy="3846513"/>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fontScale="90000"/>
          </a:bodyPr>
          <a:lstStyle/>
          <a:p>
            <a:r>
              <a:rPr lang="en-US" sz="3200" dirty="0" smtClean="0"/>
              <a:t>More to consider:</a:t>
            </a:r>
            <a:br>
              <a:rPr lang="en-US" sz="3200" dirty="0" smtClean="0"/>
            </a:br>
            <a:endParaRPr lang="en-US" sz="3200" dirty="0"/>
          </a:p>
        </p:txBody>
      </p:sp>
      <p:sp>
        <p:nvSpPr>
          <p:cNvPr id="3" name="Content Placeholder 2"/>
          <p:cNvSpPr>
            <a:spLocks noGrp="1"/>
          </p:cNvSpPr>
          <p:nvPr>
            <p:ph idx="1"/>
          </p:nvPr>
        </p:nvSpPr>
        <p:spPr>
          <a:xfrm>
            <a:off x="457200" y="838200"/>
            <a:ext cx="8229600" cy="5486400"/>
          </a:xfrm>
        </p:spPr>
        <p:txBody>
          <a:bodyPr/>
          <a:lstStyle/>
          <a:p>
            <a:r>
              <a:rPr lang="en-US" dirty="0" smtClean="0"/>
              <a:t>Multiple marriages: neither men nor women remained widowed long in the 19</a:t>
            </a:r>
            <a:r>
              <a:rPr lang="en-US" baseline="30000" dirty="0" smtClean="0"/>
              <a:t>th</a:t>
            </a:r>
            <a:r>
              <a:rPr lang="en-US" dirty="0" smtClean="0"/>
              <a:t> century, especially if they had children; 2</a:t>
            </a:r>
            <a:r>
              <a:rPr lang="en-US" baseline="30000" dirty="0" smtClean="0"/>
              <a:t>nd</a:t>
            </a:r>
            <a:r>
              <a:rPr lang="en-US" dirty="0" smtClean="0"/>
              <a:t> &amp; even 3</a:t>
            </a:r>
            <a:r>
              <a:rPr lang="en-US" baseline="30000" dirty="0" smtClean="0"/>
              <a:t>rd</a:t>
            </a:r>
            <a:r>
              <a:rPr lang="en-US" dirty="0" smtClean="0"/>
              <a:t> marriages were often within the tribe. Always search indexes for marriages.</a:t>
            </a:r>
          </a:p>
          <a:p>
            <a:r>
              <a:rPr lang="en-US" dirty="0" smtClean="0"/>
              <a:t>Connect with descendents from the same ancestral village in each era; they may know where other members settled. You may find 3</a:t>
            </a:r>
            <a:r>
              <a:rPr lang="en-US" baseline="30000" dirty="0" smtClean="0"/>
              <a:t>rd</a:t>
            </a:r>
            <a:r>
              <a:rPr lang="en-US" dirty="0" smtClean="0"/>
              <a:t> or 4</a:t>
            </a:r>
            <a:r>
              <a:rPr lang="en-US" baseline="30000" dirty="0" smtClean="0"/>
              <a:t>th</a:t>
            </a:r>
            <a:r>
              <a:rPr lang="en-US" dirty="0" smtClean="0"/>
              <a:t> cousins! Cousins may have photos and documents common to your family!</a:t>
            </a:r>
          </a:p>
          <a:p>
            <a:r>
              <a:rPr lang="en-US" dirty="0" smtClean="0"/>
              <a:t>Comparing information, documents, stories, photos from other Tribe members may solve mysteries.</a:t>
            </a:r>
          </a:p>
          <a:p>
            <a:r>
              <a:rPr lang="en-US" dirty="0" smtClean="0"/>
              <a:t>Combine search efforts as a team, divide the work &amp; share in the triumphs!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2514600" cy="838200"/>
          </a:xfrm>
        </p:spPr>
        <p:txBody>
          <a:bodyPr>
            <a:normAutofit fontScale="90000"/>
          </a:bodyPr>
          <a:lstStyle/>
          <a:p>
            <a:r>
              <a:rPr lang="en-US" sz="3600" dirty="0" smtClean="0"/>
              <a:t>Surprises!</a:t>
            </a:r>
            <a:br>
              <a:rPr lang="en-US" sz="3600" dirty="0" smtClean="0"/>
            </a:br>
            <a:endParaRPr lang="en-US" sz="3600" dirty="0"/>
          </a:p>
        </p:txBody>
      </p:sp>
      <p:sp>
        <p:nvSpPr>
          <p:cNvPr id="3" name="Text Placeholder 2"/>
          <p:cNvSpPr>
            <a:spLocks noGrp="1"/>
          </p:cNvSpPr>
          <p:nvPr>
            <p:ph type="body" idx="1"/>
          </p:nvPr>
        </p:nvSpPr>
        <p:spPr>
          <a:xfrm>
            <a:off x="152400" y="685800"/>
            <a:ext cx="4800600" cy="2209800"/>
          </a:xfrm>
        </p:spPr>
        <p:txBody>
          <a:bodyPr/>
          <a:lstStyle/>
          <a:p>
            <a:r>
              <a:rPr lang="en-US" sz="2000" dirty="0" smtClean="0"/>
              <a:t>August </a:t>
            </a:r>
            <a:r>
              <a:rPr lang="en-US" sz="2000" dirty="0" err="1" smtClean="0"/>
              <a:t>Hennig</a:t>
            </a:r>
            <a:r>
              <a:rPr lang="en-US" sz="2000" dirty="0" smtClean="0"/>
              <a:t> m. Emma </a:t>
            </a:r>
            <a:r>
              <a:rPr lang="en-US" sz="2000" dirty="0" err="1" smtClean="0"/>
              <a:t>Scheppe</a:t>
            </a:r>
            <a:r>
              <a:rPr lang="en-US" sz="2000" dirty="0" smtClean="0"/>
              <a:t> in 1908 &amp; arr. Wisconsin 1913, d. 1929</a:t>
            </a:r>
          </a:p>
          <a:p>
            <a:r>
              <a:rPr lang="en-US" sz="2000" dirty="0" smtClean="0"/>
              <a:t>His wife was deported to Russia in WWI, returned to the Lublin area; she received this photo but had to apply for a death certificate to marry in 1930. </a:t>
            </a:r>
            <a:endParaRPr lang="en-US" sz="2000" dirty="0"/>
          </a:p>
        </p:txBody>
      </p:sp>
      <p:sp>
        <p:nvSpPr>
          <p:cNvPr id="4" name="Text Placeholder 3"/>
          <p:cNvSpPr>
            <a:spLocks noGrp="1"/>
          </p:cNvSpPr>
          <p:nvPr>
            <p:ph type="body" sz="half" idx="3"/>
          </p:nvPr>
        </p:nvSpPr>
        <p:spPr/>
        <p:txBody>
          <a:bodyPr/>
          <a:lstStyle/>
          <a:p>
            <a:endParaRPr lang="en-US"/>
          </a:p>
        </p:txBody>
      </p:sp>
      <p:pic>
        <p:nvPicPr>
          <p:cNvPr id="4098" name="Picture 2" descr="C:\Users\sigrid\Desktop\Illustrations\August Hennig's Funeral.jpg"/>
          <p:cNvPicPr>
            <a:picLocks noGrp="1" noChangeAspect="1" noChangeArrowheads="1"/>
          </p:cNvPicPr>
          <p:nvPr>
            <p:ph sz="quarter" idx="2"/>
          </p:nvPr>
        </p:nvPicPr>
        <p:blipFill>
          <a:blip r:embed="rId3" cstate="print"/>
          <a:srcRect/>
          <a:stretch>
            <a:fillRect/>
          </a:stretch>
        </p:blipFill>
        <p:spPr bwMode="auto">
          <a:xfrm>
            <a:off x="0" y="2971800"/>
            <a:ext cx="4953000" cy="3733800"/>
          </a:xfrm>
          <a:prstGeom prst="rect">
            <a:avLst/>
          </a:prstGeom>
          <a:noFill/>
        </p:spPr>
      </p:pic>
      <p:pic>
        <p:nvPicPr>
          <p:cNvPr id="4099" name="Picture 3" descr="C:\Users\sigrid\Desktop\Tribe\Edited\HenningAugust death.jpg"/>
          <p:cNvPicPr>
            <a:picLocks noGrp="1" noChangeAspect="1" noChangeArrowheads="1"/>
          </p:cNvPicPr>
          <p:nvPr>
            <p:ph sz="quarter" idx="4"/>
          </p:nvPr>
        </p:nvPicPr>
        <p:blipFill>
          <a:blip r:embed="rId4" cstate="print"/>
          <a:srcRect/>
          <a:stretch>
            <a:fillRect/>
          </a:stretch>
        </p:blipFill>
        <p:spPr bwMode="auto">
          <a:xfrm>
            <a:off x="5019856" y="228600"/>
            <a:ext cx="4124144" cy="6477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228600"/>
            <a:ext cx="3200400" cy="1295400"/>
          </a:xfrm>
        </p:spPr>
        <p:txBody>
          <a:bodyPr>
            <a:normAutofit/>
          </a:bodyPr>
          <a:lstStyle/>
          <a:p>
            <a:r>
              <a:rPr lang="en-US" sz="3200" dirty="0" smtClean="0"/>
              <a:t>New </a:t>
            </a:r>
            <a:br>
              <a:rPr lang="en-US" sz="3200" dirty="0" smtClean="0"/>
            </a:br>
            <a:r>
              <a:rPr lang="en-US" sz="3200" dirty="0" smtClean="0"/>
              <a:t>photographs</a:t>
            </a:r>
            <a:endParaRPr lang="en-US" sz="3200" dirty="0"/>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a:xfrm>
            <a:off x="1" y="3733800"/>
            <a:ext cx="3505199" cy="3124200"/>
          </a:xfrm>
        </p:spPr>
        <p:txBody>
          <a:bodyPr>
            <a:normAutofit lnSpcReduction="10000"/>
          </a:bodyPr>
          <a:lstStyle/>
          <a:p>
            <a:r>
              <a:rPr lang="en-US" sz="2000" dirty="0" smtClean="0"/>
              <a:t>Olga </a:t>
            </a:r>
            <a:r>
              <a:rPr lang="en-US" sz="2000" dirty="0" err="1" smtClean="0"/>
              <a:t>Wendland</a:t>
            </a:r>
            <a:r>
              <a:rPr lang="en-US" sz="2000" dirty="0" smtClean="0"/>
              <a:t> </a:t>
            </a:r>
            <a:r>
              <a:rPr lang="en-US" sz="2000" dirty="0" err="1" smtClean="0"/>
              <a:t>Klukas</a:t>
            </a:r>
            <a:r>
              <a:rPr lang="en-US" sz="2000" dirty="0" smtClean="0"/>
              <a:t> </a:t>
            </a:r>
          </a:p>
          <a:p>
            <a:r>
              <a:rPr lang="en-US" sz="2000" dirty="0" smtClean="0"/>
              <a:t>d. 1 June 1935 in childbirth</a:t>
            </a:r>
          </a:p>
          <a:p>
            <a:r>
              <a:rPr lang="en-US" sz="2000" dirty="0" smtClean="0"/>
              <a:t>Her mother-in-law is </a:t>
            </a:r>
            <a:r>
              <a:rPr lang="en-US" sz="2000" smtClean="0"/>
              <a:t>my great-aunt</a:t>
            </a:r>
            <a:r>
              <a:rPr lang="en-US" sz="2000" dirty="0" smtClean="0"/>
              <a:t>, Marianne Pohl who married Gottlieb </a:t>
            </a:r>
            <a:r>
              <a:rPr lang="en-US" sz="2000" dirty="0" err="1" smtClean="0"/>
              <a:t>Klukas</a:t>
            </a:r>
            <a:endParaRPr lang="en-US" sz="2000" dirty="0" smtClean="0"/>
          </a:p>
          <a:p>
            <a:r>
              <a:rPr lang="en-US" sz="2000" dirty="0" err="1" smtClean="0"/>
              <a:t>Debowiec</a:t>
            </a:r>
            <a:r>
              <a:rPr lang="en-US" sz="2000" dirty="0" smtClean="0"/>
              <a:t> group found on website: ca 1938</a:t>
            </a:r>
          </a:p>
          <a:p>
            <a:r>
              <a:rPr lang="en-US" sz="2000" dirty="0" smtClean="0"/>
              <a:t>Ida </a:t>
            </a:r>
            <a:r>
              <a:rPr lang="en-US" sz="2000" dirty="0" err="1" smtClean="0"/>
              <a:t>Dąbrys</a:t>
            </a:r>
            <a:r>
              <a:rPr lang="en-US" sz="2000" dirty="0" smtClean="0"/>
              <a:t> (</a:t>
            </a:r>
            <a:r>
              <a:rPr lang="en-US" sz="2000" dirty="0" err="1" smtClean="0"/>
              <a:t>Domres</a:t>
            </a:r>
            <a:r>
              <a:rPr lang="en-US" sz="2000" dirty="0" smtClean="0"/>
              <a:t>), 16 &amp; Herman </a:t>
            </a:r>
            <a:r>
              <a:rPr lang="en-US" sz="2000" dirty="0" err="1" smtClean="0"/>
              <a:t>Pol</a:t>
            </a:r>
            <a:r>
              <a:rPr lang="en-US" sz="2000" dirty="0" smtClean="0"/>
              <a:t>, 27 &amp; siblings</a:t>
            </a:r>
            <a:endParaRPr lang="en-US" sz="2000" dirty="0"/>
          </a:p>
        </p:txBody>
      </p:sp>
      <p:pic>
        <p:nvPicPr>
          <p:cNvPr id="5122" name="Picture 2" descr="C:\Users\sigrid\Desktop\Illustrations\KlukasOlgaBeerdigung.jpg"/>
          <p:cNvPicPr>
            <a:picLocks noGrp="1" noChangeAspect="1" noChangeArrowheads="1"/>
          </p:cNvPicPr>
          <p:nvPr>
            <p:ph sz="quarter" idx="2"/>
          </p:nvPr>
        </p:nvPicPr>
        <p:blipFill>
          <a:blip r:embed="rId3" cstate="print"/>
          <a:srcRect/>
          <a:stretch>
            <a:fillRect/>
          </a:stretch>
        </p:blipFill>
        <p:spPr bwMode="auto">
          <a:xfrm>
            <a:off x="0" y="0"/>
            <a:ext cx="5562600" cy="3733800"/>
          </a:xfrm>
          <a:prstGeom prst="rect">
            <a:avLst/>
          </a:prstGeom>
          <a:noFill/>
        </p:spPr>
      </p:pic>
      <p:pic>
        <p:nvPicPr>
          <p:cNvPr id="5123" name="Picture 3" descr="C:\Users\sigrid\Desktop\Illustrations\Debowiec1937.JPG"/>
          <p:cNvPicPr>
            <a:picLocks noGrp="1" noChangeAspect="1" noChangeArrowheads="1"/>
          </p:cNvPicPr>
          <p:nvPr>
            <p:ph sz="quarter" idx="4"/>
          </p:nvPr>
        </p:nvPicPr>
        <p:blipFill>
          <a:blip r:embed="rId4" cstate="print"/>
          <a:srcRect/>
          <a:stretch>
            <a:fillRect/>
          </a:stretch>
        </p:blipFill>
        <p:spPr bwMode="auto">
          <a:xfrm>
            <a:off x="3429000" y="2330532"/>
            <a:ext cx="5715001" cy="452746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524000"/>
          </a:xfrm>
        </p:spPr>
        <p:txBody>
          <a:bodyPr>
            <a:normAutofit/>
          </a:bodyPr>
          <a:lstStyle/>
          <a:p>
            <a:r>
              <a:rPr lang="en-US" sz="3600" dirty="0" err="1" smtClean="0">
                <a:solidFill>
                  <a:schemeClr val="accent5"/>
                </a:solidFill>
              </a:rPr>
              <a:t>Domres</a:t>
            </a:r>
            <a:r>
              <a:rPr lang="en-US" sz="3600" dirty="0" smtClean="0">
                <a:solidFill>
                  <a:schemeClr val="accent5"/>
                </a:solidFill>
              </a:rPr>
              <a:t> </a:t>
            </a:r>
            <a:r>
              <a:rPr lang="en-US" sz="3600" dirty="0" err="1" smtClean="0">
                <a:solidFill>
                  <a:schemeClr val="accent5"/>
                </a:solidFill>
              </a:rPr>
              <a:t>Dumries</a:t>
            </a:r>
            <a:r>
              <a:rPr lang="en-US" sz="3600" dirty="0" smtClean="0">
                <a:solidFill>
                  <a:schemeClr val="accent5"/>
                </a:solidFill>
              </a:rPr>
              <a:t> </a:t>
            </a:r>
            <a:r>
              <a:rPr lang="en-US" sz="3600" dirty="0" err="1" smtClean="0">
                <a:solidFill>
                  <a:schemeClr val="accent5"/>
                </a:solidFill>
              </a:rPr>
              <a:t>Domroes</a:t>
            </a:r>
            <a:r>
              <a:rPr lang="en-US" sz="3600" dirty="0" smtClean="0">
                <a:solidFill>
                  <a:schemeClr val="accent5"/>
                </a:solidFill>
              </a:rPr>
              <a:t> </a:t>
            </a:r>
            <a:r>
              <a:rPr lang="en-US" sz="3600" dirty="0" err="1" smtClean="0">
                <a:solidFill>
                  <a:schemeClr val="accent5"/>
                </a:solidFill>
              </a:rPr>
              <a:t>Domrose</a:t>
            </a:r>
            <a:r>
              <a:rPr lang="en-US" sz="3600" dirty="0" smtClean="0">
                <a:solidFill>
                  <a:schemeClr val="accent5"/>
                </a:solidFill>
              </a:rPr>
              <a:t> </a:t>
            </a:r>
            <a:r>
              <a:rPr lang="en-US" sz="3600" dirty="0" err="1" smtClean="0">
                <a:solidFill>
                  <a:schemeClr val="accent5"/>
                </a:solidFill>
              </a:rPr>
              <a:t>Dombrys</a:t>
            </a:r>
            <a:r>
              <a:rPr lang="en-US" sz="3600" dirty="0" smtClean="0">
                <a:solidFill>
                  <a:schemeClr val="accent5"/>
                </a:solidFill>
              </a:rPr>
              <a:t> </a:t>
            </a:r>
            <a:r>
              <a:rPr lang="en-US" sz="3600" dirty="0" err="1" smtClean="0">
                <a:solidFill>
                  <a:schemeClr val="accent5"/>
                </a:solidFill>
              </a:rPr>
              <a:t>Domras</a:t>
            </a:r>
            <a:r>
              <a:rPr lang="en-US" sz="3600" dirty="0" smtClean="0">
                <a:solidFill>
                  <a:schemeClr val="accent5"/>
                </a:solidFill>
              </a:rPr>
              <a:t> </a:t>
            </a:r>
            <a:r>
              <a:rPr lang="en-US" sz="3600" dirty="0" err="1" smtClean="0">
                <a:solidFill>
                  <a:schemeClr val="accent5"/>
                </a:solidFill>
              </a:rPr>
              <a:t>Domreis</a:t>
            </a:r>
            <a:r>
              <a:rPr lang="en-US" sz="3600" dirty="0" smtClean="0">
                <a:solidFill>
                  <a:schemeClr val="accent5"/>
                </a:solidFill>
              </a:rPr>
              <a:t> </a:t>
            </a:r>
            <a:r>
              <a:rPr lang="en-US" sz="3600" dirty="0" err="1" smtClean="0">
                <a:solidFill>
                  <a:schemeClr val="accent5"/>
                </a:solidFill>
              </a:rPr>
              <a:t>Dąbrys</a:t>
            </a:r>
            <a:r>
              <a:rPr lang="en-US" sz="3600" dirty="0" smtClean="0">
                <a:solidFill>
                  <a:schemeClr val="accent5"/>
                </a:solidFill>
              </a:rPr>
              <a:t> </a:t>
            </a:r>
            <a:endParaRPr lang="en-US" sz="3600" dirty="0">
              <a:solidFill>
                <a:schemeClr val="accent5"/>
              </a:solidFill>
            </a:endParaRPr>
          </a:p>
        </p:txBody>
      </p:sp>
      <p:sp>
        <p:nvSpPr>
          <p:cNvPr id="3" name="Content Placeholder 2"/>
          <p:cNvSpPr>
            <a:spLocks noGrp="1"/>
          </p:cNvSpPr>
          <p:nvPr>
            <p:ph idx="1"/>
          </p:nvPr>
        </p:nvSpPr>
        <p:spPr>
          <a:xfrm>
            <a:off x="457200" y="2057400"/>
            <a:ext cx="8229600" cy="4572000"/>
          </a:xfrm>
        </p:spPr>
        <p:txBody>
          <a:bodyPr>
            <a:normAutofit/>
          </a:bodyPr>
          <a:lstStyle/>
          <a:p>
            <a:r>
              <a:rPr lang="en-US" dirty="0" smtClean="0"/>
              <a:t>U.S. census records show few families 1900-1920</a:t>
            </a:r>
          </a:p>
          <a:p>
            <a:r>
              <a:rPr lang="en-US" dirty="0" err="1" smtClean="0"/>
              <a:t>Volhynia</a:t>
            </a:r>
            <a:r>
              <a:rPr lang="en-US" dirty="0" smtClean="0"/>
              <a:t> (Ukraine) or Russian Poland origins in Oconto County, Wisconsin; Saginaw, Michigan; Cavalier, North Dakota</a:t>
            </a:r>
          </a:p>
          <a:p>
            <a:r>
              <a:rPr lang="en-US" dirty="0" smtClean="0"/>
              <a:t>There are a few SGGEE German members with </a:t>
            </a:r>
            <a:r>
              <a:rPr lang="en-US" dirty="0" err="1" smtClean="0"/>
              <a:t>Domres</a:t>
            </a:r>
            <a:r>
              <a:rPr lang="en-US" dirty="0" smtClean="0"/>
              <a:t> roots in </a:t>
            </a:r>
            <a:r>
              <a:rPr lang="en-US" dirty="0" err="1" smtClean="0"/>
              <a:t>Cycow</a:t>
            </a:r>
            <a:r>
              <a:rPr lang="en-US" dirty="0" smtClean="0"/>
              <a:t> near Lublin about 1870</a:t>
            </a:r>
          </a:p>
          <a:p>
            <a:r>
              <a:rPr lang="en-US" dirty="0" smtClean="0"/>
              <a:t>EWZ revealed some with Lublin area &amp; </a:t>
            </a:r>
            <a:r>
              <a:rPr lang="en-US" dirty="0" err="1" smtClean="0"/>
              <a:t>Volhynia</a:t>
            </a:r>
            <a:r>
              <a:rPr lang="en-US" dirty="0" smtClean="0"/>
              <a:t> roots</a:t>
            </a:r>
          </a:p>
          <a:p>
            <a:r>
              <a:rPr lang="en-US" dirty="0" smtClean="0"/>
              <a:t>EWZ revealed some with Lublin roots in Latvia</a:t>
            </a:r>
          </a:p>
          <a:p>
            <a:r>
              <a:rPr lang="en-US" dirty="0" smtClean="0"/>
              <a:t>Saskatchewan and Manitoba</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sigrid\Desktop\Tribe\DomresCaptur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fontScale="90000"/>
          </a:bodyPr>
          <a:lstStyle/>
          <a:p>
            <a:r>
              <a:rPr lang="en-US" dirty="0" err="1" smtClean="0"/>
              <a:t>Glogowiec</a:t>
            </a:r>
            <a:r>
              <a:rPr lang="en-US" dirty="0" smtClean="0"/>
              <a:t> 1790s – ca1840</a:t>
            </a:r>
            <a:endParaRPr lang="en-US" dirty="0"/>
          </a:p>
        </p:txBody>
      </p:sp>
      <p:pic>
        <p:nvPicPr>
          <p:cNvPr id="6146" name="Picture 2" descr="C:\Users\sigrid\Desktop\Tribe\maps\Glogowiec.JPG"/>
          <p:cNvPicPr>
            <a:picLocks noGrp="1" noChangeAspect="1" noChangeArrowheads="1"/>
          </p:cNvPicPr>
          <p:nvPr>
            <p:ph idx="1"/>
          </p:nvPr>
        </p:nvPicPr>
        <p:blipFill>
          <a:blip r:embed="rId3" cstate="print"/>
          <a:srcRect/>
          <a:stretch>
            <a:fillRect/>
          </a:stretch>
        </p:blipFill>
        <p:spPr bwMode="auto">
          <a:xfrm>
            <a:off x="228600" y="1219200"/>
            <a:ext cx="8763000" cy="5410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normAutofit/>
          </a:bodyPr>
          <a:lstStyle/>
          <a:p>
            <a:r>
              <a:rPr lang="en-US" sz="3600" b="1" dirty="0" err="1" smtClean="0">
                <a:solidFill>
                  <a:srgbClr val="7030A0"/>
                </a:solidFill>
              </a:rPr>
              <a:t>Glogowiec</a:t>
            </a:r>
            <a:r>
              <a:rPr lang="en-US" sz="3600" b="1" dirty="0" smtClean="0">
                <a:solidFill>
                  <a:srgbClr val="7030A0"/>
                </a:solidFill>
              </a:rPr>
              <a:t> area names in Lublin 1834-1940</a:t>
            </a:r>
            <a:endParaRPr lang="en-US" sz="3600" dirty="0">
              <a:solidFill>
                <a:srgbClr val="7030A0"/>
              </a:solidFill>
            </a:endParaRPr>
          </a:p>
        </p:txBody>
      </p:sp>
      <p:sp>
        <p:nvSpPr>
          <p:cNvPr id="3" name="Content Placeholder 2"/>
          <p:cNvSpPr>
            <a:spLocks noGrp="1"/>
          </p:cNvSpPr>
          <p:nvPr>
            <p:ph idx="1"/>
          </p:nvPr>
        </p:nvSpPr>
        <p:spPr>
          <a:xfrm>
            <a:off x="457200" y="1219200"/>
            <a:ext cx="8229600" cy="5334000"/>
          </a:xfrm>
        </p:spPr>
        <p:txBody>
          <a:bodyPr numCol="3">
            <a:noAutofit/>
          </a:bodyPr>
          <a:lstStyle/>
          <a:p>
            <a:r>
              <a:rPr lang="en-US" sz="3200" dirty="0" err="1" smtClean="0"/>
              <a:t>Belke</a:t>
            </a:r>
            <a:endParaRPr lang="en-US" sz="3200" dirty="0" smtClean="0"/>
          </a:p>
          <a:p>
            <a:r>
              <a:rPr lang="en-US" sz="3200" dirty="0" err="1" smtClean="0"/>
              <a:t>Bilof</a:t>
            </a:r>
            <a:r>
              <a:rPr lang="en-US" sz="3200" dirty="0" smtClean="0"/>
              <a:t>/</a:t>
            </a:r>
            <a:r>
              <a:rPr lang="en-US" sz="3200" dirty="0" err="1" smtClean="0"/>
              <a:t>Buelow</a:t>
            </a:r>
            <a:endParaRPr lang="en-US" sz="3200" dirty="0" smtClean="0"/>
          </a:p>
          <a:p>
            <a:r>
              <a:rPr lang="en-US" sz="3200" dirty="0" err="1" smtClean="0"/>
              <a:t>Domres</a:t>
            </a:r>
            <a:endParaRPr lang="en-US" sz="3200" dirty="0" smtClean="0"/>
          </a:p>
          <a:p>
            <a:r>
              <a:rPr lang="en-US" sz="3200" dirty="0" err="1" smtClean="0"/>
              <a:t>Falkenberg</a:t>
            </a:r>
            <a:endParaRPr lang="en-US" sz="3200" dirty="0" smtClean="0"/>
          </a:p>
          <a:p>
            <a:r>
              <a:rPr lang="en-US" sz="3200" dirty="0" smtClean="0"/>
              <a:t>Fitz</a:t>
            </a:r>
          </a:p>
          <a:p>
            <a:r>
              <a:rPr lang="en-US" sz="3200" dirty="0" smtClean="0"/>
              <a:t>Freund</a:t>
            </a:r>
          </a:p>
          <a:p>
            <a:r>
              <a:rPr lang="en-US" sz="3200" dirty="0" err="1" smtClean="0"/>
              <a:t>Fruk</a:t>
            </a:r>
            <a:endParaRPr lang="en-US" sz="3200" dirty="0" smtClean="0"/>
          </a:p>
          <a:p>
            <a:r>
              <a:rPr lang="en-US" sz="3200" dirty="0" smtClean="0"/>
              <a:t>Grossmann</a:t>
            </a:r>
          </a:p>
          <a:p>
            <a:r>
              <a:rPr lang="en-US" sz="3200" dirty="0" err="1" smtClean="0"/>
              <a:t>Hirsekorn</a:t>
            </a:r>
            <a:endParaRPr lang="en-US" sz="3200" dirty="0" smtClean="0"/>
          </a:p>
          <a:p>
            <a:r>
              <a:rPr lang="en-US" sz="3200" dirty="0" err="1" smtClean="0"/>
              <a:t>Klatt</a:t>
            </a:r>
            <a:endParaRPr lang="en-US" sz="3200" dirty="0" smtClean="0"/>
          </a:p>
          <a:p>
            <a:r>
              <a:rPr lang="en-US" sz="3200" dirty="0" err="1" smtClean="0"/>
              <a:t>Klukas</a:t>
            </a:r>
            <a:endParaRPr lang="en-US" sz="3200" dirty="0" smtClean="0"/>
          </a:p>
          <a:p>
            <a:r>
              <a:rPr lang="en-US" sz="3200" dirty="0" err="1" smtClean="0"/>
              <a:t>Krentz</a:t>
            </a:r>
            <a:endParaRPr lang="en-US" sz="3200" dirty="0" smtClean="0"/>
          </a:p>
          <a:p>
            <a:r>
              <a:rPr lang="en-US" sz="3200" dirty="0" smtClean="0"/>
              <a:t>Krueger</a:t>
            </a:r>
          </a:p>
          <a:p>
            <a:r>
              <a:rPr lang="en-US" sz="3200" dirty="0" smtClean="0"/>
              <a:t>Lenz</a:t>
            </a:r>
          </a:p>
          <a:p>
            <a:r>
              <a:rPr lang="en-US" sz="3200" dirty="0" err="1" smtClean="0"/>
              <a:t>Milbra</a:t>
            </a:r>
            <a:r>
              <a:rPr lang="en-US" sz="3200" dirty="0" smtClean="0"/>
              <a:t>(n)</a:t>
            </a:r>
            <a:r>
              <a:rPr lang="en-US" sz="3200" dirty="0" err="1" smtClean="0"/>
              <a:t>dt</a:t>
            </a:r>
            <a:endParaRPr lang="en-US" sz="3200" dirty="0" smtClean="0"/>
          </a:p>
          <a:p>
            <a:r>
              <a:rPr lang="en-US" sz="3200" dirty="0" smtClean="0"/>
              <a:t>Missal</a:t>
            </a:r>
          </a:p>
          <a:p>
            <a:r>
              <a:rPr lang="en-US" sz="3200" dirty="0" smtClean="0"/>
              <a:t>Nickel</a:t>
            </a:r>
          </a:p>
          <a:p>
            <a:r>
              <a:rPr lang="en-US" sz="3200" dirty="0" err="1" smtClean="0"/>
              <a:t>Reske</a:t>
            </a:r>
            <a:r>
              <a:rPr lang="en-US" sz="3200" dirty="0" smtClean="0"/>
              <a:t>/Riske</a:t>
            </a:r>
          </a:p>
          <a:p>
            <a:r>
              <a:rPr lang="en-US" sz="3200" dirty="0" err="1" smtClean="0"/>
              <a:t>Riewe</a:t>
            </a:r>
            <a:endParaRPr lang="en-US" sz="3200" dirty="0" smtClean="0"/>
          </a:p>
          <a:p>
            <a:r>
              <a:rPr lang="en-US" sz="3200" dirty="0" err="1" smtClean="0"/>
              <a:t>Rosentreter</a:t>
            </a:r>
            <a:endParaRPr lang="en-US" sz="3200" dirty="0" smtClean="0"/>
          </a:p>
          <a:p>
            <a:r>
              <a:rPr lang="en-US" sz="3200" dirty="0" err="1" smtClean="0"/>
              <a:t>Schindel</a:t>
            </a:r>
            <a:endParaRPr lang="en-US" sz="3200" dirty="0" smtClean="0"/>
          </a:p>
          <a:p>
            <a:r>
              <a:rPr lang="en-US" sz="3200" dirty="0" smtClean="0"/>
              <a:t>Schmidt/</a:t>
            </a:r>
            <a:r>
              <a:rPr lang="en-US" sz="3200" dirty="0" err="1" smtClean="0"/>
              <a:t>ke</a:t>
            </a:r>
            <a:endParaRPr lang="en-US" sz="3200" dirty="0" smtClean="0"/>
          </a:p>
          <a:p>
            <a:r>
              <a:rPr lang="en-US" sz="3200" dirty="0" smtClean="0"/>
              <a:t>Schulz</a:t>
            </a:r>
          </a:p>
          <a:p>
            <a:r>
              <a:rPr lang="en-US" sz="3200" dirty="0" err="1" smtClean="0"/>
              <a:t>Taron</a:t>
            </a:r>
            <a:endParaRPr lang="en-US" sz="3200" dirty="0" smtClean="0"/>
          </a:p>
          <a:p>
            <a:r>
              <a:rPr lang="en-US" sz="3200" dirty="0" err="1" smtClean="0"/>
              <a:t>Wolski</a:t>
            </a:r>
            <a:endParaRPr lang="en-US" sz="32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2802</Words>
  <Application>Microsoft Office PowerPoint</Application>
  <PresentationFormat>On-screen Show (4:3)</PresentationFormat>
  <Paragraphs>510</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Flow</vt:lpstr>
      <vt:lpstr>Tracking the Tribe</vt:lpstr>
      <vt:lpstr>Do you have. . .</vt:lpstr>
      <vt:lpstr>Track the Tribe: Find your Clan &amp; Ancestors</vt:lpstr>
      <vt:lpstr>PowerPoint Presentation</vt:lpstr>
      <vt:lpstr>PowerPoint Presentation</vt:lpstr>
      <vt:lpstr>Domres Dumries Domroes Domrose Dombrys Domras Domreis Dąbrys </vt:lpstr>
      <vt:lpstr>PowerPoint Presentation</vt:lpstr>
      <vt:lpstr>Glogowiec 1790s – ca1840</vt:lpstr>
      <vt:lpstr>Glogowiec area names in Lublin 1834-1940</vt:lpstr>
      <vt:lpstr>PowerPoint Presentation</vt:lpstr>
      <vt:lpstr> Leaving Russian Poland</vt:lpstr>
      <vt:lpstr>SGGEE Emigrants in the MPD</vt:lpstr>
      <vt:lpstr>PowerPoint Presentation</vt:lpstr>
      <vt:lpstr>PowerPoint Presentation</vt:lpstr>
      <vt:lpstr> North American Immigration: peak years</vt:lpstr>
      <vt:lpstr>Families in Hines Creek, Alberta who emigrated from the Lublin area 1928-1950</vt:lpstr>
      <vt:lpstr>Farm south of Edmonton belonged to Robert Wendland whose sister married my Pohl grandfather’s nephew, Gottfried Klukas.   </vt:lpstr>
      <vt:lpstr>MPD search: Poland &amp; Oconto</vt:lpstr>
      <vt:lpstr>SGGEE members linked to  Oconto County, Wisconsin</vt:lpstr>
      <vt:lpstr>PowerPoint Presentation</vt:lpstr>
      <vt:lpstr>PowerPoint Presentation</vt:lpstr>
      <vt:lpstr> Descendants of this family immigrate to Volhynia, Germany, Wisconsin, Illinois &amp; Canada; at last count about 10 SGGEE members connect to these ancestors (not all yet in MPD) </vt:lpstr>
      <vt:lpstr>PowerPoint Presentation</vt:lpstr>
      <vt:lpstr>PowerPoint Presentation</vt:lpstr>
      <vt:lpstr>Another cousin?  Domres from Poland to Volhynia and then to North Dakota </vt:lpstr>
      <vt:lpstr>Find the Clan’s trail of immigration</vt:lpstr>
      <vt:lpstr>Strathcona, Alberta 1916</vt:lpstr>
      <vt:lpstr>Knop ship manifest 25 June 1904</vt:lpstr>
      <vt:lpstr>1916 Strathcona, AB census</vt:lpstr>
      <vt:lpstr>Knob in Strathcona 1906</vt:lpstr>
      <vt:lpstr>1929 Manifest for Cabel (Zabel)</vt:lpstr>
      <vt:lpstr>SGGEE searches for Milnikel</vt:lpstr>
      <vt:lpstr>Belke and Zabel in  Hines Creek, Alberta </vt:lpstr>
      <vt:lpstr>Gillett, Oconto, WI 1905 census</vt:lpstr>
      <vt:lpstr>Manifest 23 June 1903 in NY, all going to Gillett, WI: Emil Klingbeil, Friedrich Kessler &amp; Ludwig Schlak &amp; families going to friend and brother-in-law Ewald Lenz (Lence)</vt:lpstr>
      <vt:lpstr>Using Obituaries </vt:lpstr>
      <vt:lpstr>Maltzahn in 1940 census in Sheboygan </vt:lpstr>
      <vt:lpstr>PowerPoint Presentation</vt:lpstr>
      <vt:lpstr>  Adolf &amp; Albertine Domres &amp; Gottlieb Martin  arrive in Baltimore 11 Oct 1899   </vt:lpstr>
      <vt:lpstr>Obituaries &amp; Census Records </vt:lpstr>
      <vt:lpstr> Ziebart in 1920 and 1930 census records </vt:lpstr>
      <vt:lpstr>Lublin Project Database search for Ziebart</vt:lpstr>
      <vt:lpstr>Lublin Project Database search for Rode</vt:lpstr>
      <vt:lpstr>Name changes: Are they real?</vt:lpstr>
      <vt:lpstr>Domres errors: 1900 &amp; 1910</vt:lpstr>
      <vt:lpstr>Tietz to Dietz:  1905 and 1920 census </vt:lpstr>
      <vt:lpstr>  Brother Mikel Tietz from Poland to Wisconsin  &amp; North Dakota to Saskatchewan </vt:lpstr>
      <vt:lpstr>Tracking the Tribe</vt:lpstr>
      <vt:lpstr>Oregon  1905  &amp; 1923</vt:lpstr>
      <vt:lpstr>Illinois to Oregon </vt:lpstr>
      <vt:lpstr>More to consider: </vt:lpstr>
      <vt:lpstr>Surprises! </vt:lpstr>
      <vt:lpstr>New  photographs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sigrid</dc:creator>
  <cp:lastModifiedBy>Jerry</cp:lastModifiedBy>
  <cp:revision>255</cp:revision>
  <dcterms:created xsi:type="dcterms:W3CDTF">2012-07-19T15:36:33Z</dcterms:created>
  <dcterms:modified xsi:type="dcterms:W3CDTF">2013-08-11T13:14:23Z</dcterms:modified>
</cp:coreProperties>
</file>